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9483" r:id="rId3"/>
    <p:sldId id="16566638" r:id="rId5"/>
    <p:sldId id="16567203" r:id="rId6"/>
    <p:sldId id="16567209" r:id="rId7"/>
    <p:sldId id="16567204" r:id="rId8"/>
    <p:sldId id="16567205" r:id="rId9"/>
    <p:sldId id="16567220" r:id="rId10"/>
    <p:sldId id="16567213" r:id="rId11"/>
    <p:sldId id="16567214" r:id="rId12"/>
    <p:sldId id="16567215" r:id="rId13"/>
    <p:sldId id="16567216" r:id="rId14"/>
    <p:sldId id="16567217" r:id="rId15"/>
    <p:sldId id="16567206" r:id="rId16"/>
    <p:sldId id="16567207" r:id="rId17"/>
    <p:sldId id="16567208" r:id="rId18"/>
    <p:sldId id="16567221" r:id="rId19"/>
    <p:sldId id="16567223" r:id="rId20"/>
    <p:sldId id="16567224" r:id="rId21"/>
    <p:sldId id="16567226" r:id="rId22"/>
    <p:sldId id="16567225" r:id="rId23"/>
    <p:sldId id="16567227" r:id="rId24"/>
    <p:sldId id="16567228" r:id="rId25"/>
    <p:sldId id="16567218" r:id="rId26"/>
    <p:sldId id="16567219" r:id="rId27"/>
    <p:sldId id="16566640" r:id="rId2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83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1" Type="http://schemas.openxmlformats.org/officeDocument/2006/relationships/tableStyles" Target="tableStyles.xml"/><Relationship Id="rId30" Type="http://schemas.openxmlformats.org/officeDocument/2006/relationships/viewProps" Target="viewProps.xml"/><Relationship Id="rId3" Type="http://schemas.openxmlformats.org/officeDocument/2006/relationships/slide" Target="slides/slide1.xml"/><Relationship Id="rId29" Type="http://schemas.openxmlformats.org/officeDocument/2006/relationships/presProps" Target="presProps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A0545A-4BBE-43D5-97D2-915E35F2E6F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AB6556-A0EA-4713-8975-919C20BB8FDE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4946D5-0B60-4D76-A407-206BCBF0AB25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AB6556-A0EA-4713-8975-919C20BB8FD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E2A087-52C1-46D8-8085-1FC49056D8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138123-01FF-47FA-87B2-3044E5F689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9CC029-F753-4A91-B288-1DA9BC4D22F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AB6556-A0EA-4713-8975-919C20BB8FD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系统首页点击登录，进入登录界面，钉钉扫码登录，登录成功后，点击首页各功能模块，或进入系统工作台进行操作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AB6556-A0EA-4713-8975-919C20BB8FD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AB6556-A0EA-4713-8975-919C20BB8FD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AB6556-A0EA-4713-8975-919C20BB8FD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AB6556-A0EA-4713-8975-919C20BB8FD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AB6556-A0EA-4713-8975-919C20BB8FD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277B4-0B83-4C06-9F92-E1FD0825893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91CEA-519B-4FE7-B30E-36EAD7E4A0D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277B4-0B83-4C06-9F92-E1FD0825893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91CEA-519B-4FE7-B30E-36EAD7E4A0D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277B4-0B83-4C06-9F92-E1FD0825893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91CEA-519B-4FE7-B30E-36EAD7E4A0D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277B4-0B83-4C06-9F92-E1FD0825893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91CEA-519B-4FE7-B30E-36EAD7E4A0D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277B4-0B83-4C06-9F92-E1FD0825893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91CEA-519B-4FE7-B30E-36EAD7E4A0D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277B4-0B83-4C06-9F92-E1FD0825893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91CEA-519B-4FE7-B30E-36EAD7E4A0D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277B4-0B83-4C06-9F92-E1FD0825893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91CEA-519B-4FE7-B30E-36EAD7E4A0D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277B4-0B83-4C06-9F92-E1FD0825893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91CEA-519B-4FE7-B30E-36EAD7E4A0D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277B4-0B83-4C06-9F92-E1FD0825893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91CEA-519B-4FE7-B30E-36EAD7E4A0D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277B4-0B83-4C06-9F92-E1FD0825893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91CEA-519B-4FE7-B30E-36EAD7E4A0D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277B4-0B83-4C06-9F92-E1FD0825893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91CEA-519B-4FE7-B30E-36EAD7E4A0D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72277B4-0B83-4C06-9F92-E1FD0825893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EB91CEA-519B-4FE7-B30E-36EAD7E4A0D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5.xml"/><Relationship Id="rId6" Type="http://schemas.openxmlformats.org/officeDocument/2006/relationships/slideLayout" Target="../slideLayouts/slideLayout7.xml"/><Relationship Id="rId5" Type="http://schemas.openxmlformats.org/officeDocument/2006/relationships/hyperlink" Target="https://iportal.ibmc.ac.cn/" TargetMode="External"/><Relationship Id="rId4" Type="http://schemas.openxmlformats.org/officeDocument/2006/relationships/image" Target="../media/image36.png"/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9.png"/><Relationship Id="rId1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0.xml"/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45.png"/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50.jpeg"/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1.xml"/><Relationship Id="rId8" Type="http://schemas.openxmlformats.org/officeDocument/2006/relationships/slideLayout" Target="../slideLayouts/slideLayout7.xml"/><Relationship Id="rId7" Type="http://schemas.openxmlformats.org/officeDocument/2006/relationships/tags" Target="../tags/tag1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image" Target="../media/image5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3.xml"/><Relationship Id="rId5" Type="http://schemas.openxmlformats.org/officeDocument/2006/relationships/image" Target="../media/image17.jpeg"/><Relationship Id="rId4" Type="http://schemas.microsoft.com/office/2007/relationships/hdphoto" Target="../media/image16.wdp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372740" y="1434418"/>
            <a:ext cx="11803361" cy="9492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4400" b="1" kern="1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lt"/>
              </a:rPr>
              <a:t>科学实验中心介绍</a:t>
            </a:r>
            <a:r>
              <a:rPr lang="en-US" altLang="zh-CN" sz="4400" b="1" kern="1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lt"/>
              </a:rPr>
              <a:t>+</a:t>
            </a:r>
            <a:r>
              <a:rPr lang="zh-CN" altLang="en-US" sz="4400" b="1" kern="1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lt"/>
              </a:rPr>
              <a:t>常规业务流程介绍</a:t>
            </a:r>
            <a:endParaRPr lang="zh-CN" altLang="en-US" sz="4400" b="1" kern="100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  <a:cs typeface="+mn-ea"/>
              <a:sym typeface="+mn-lt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550277" y="2488026"/>
            <a:ext cx="6063351" cy="7559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rgbClr val="002060"/>
                </a:solidFill>
                <a:cs typeface="+mn-ea"/>
                <a:sym typeface="+mn-lt"/>
              </a:rPr>
              <a:t>             介绍人：</a:t>
            </a:r>
            <a:endParaRPr lang="en-US" altLang="zh-CN" sz="3200" b="1" dirty="0">
              <a:solidFill>
                <a:srgbClr val="002060"/>
              </a:solidFill>
              <a:cs typeface="+mn-ea"/>
              <a:sym typeface="+mn-lt"/>
            </a:endParaRPr>
          </a:p>
        </p:txBody>
      </p:sp>
      <p:pic>
        <p:nvPicPr>
          <p:cNvPr id="14" name="图片 13" descr="房子旁边有许多建筑&#10;&#10;描述已自动生成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512"/>
          <a:stretch>
            <a:fillRect/>
          </a:stretch>
        </p:blipFill>
        <p:spPr>
          <a:xfrm>
            <a:off x="18823" y="3982602"/>
            <a:ext cx="12154351" cy="2875397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4895148" y="3320883"/>
            <a:ext cx="20922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>
                <a:solidFill>
                  <a:srgbClr val="002060"/>
                </a:solidFill>
                <a:cs typeface="+mn-ea"/>
                <a:sym typeface="+mn-lt"/>
              </a:rPr>
              <a:t>2026.4.××</a:t>
            </a:r>
            <a:endParaRPr lang="en-US" altLang="zh-CN" sz="3200" b="1" dirty="0">
              <a:solidFill>
                <a:srgbClr val="002060"/>
              </a:solidFill>
              <a:cs typeface="+mn-ea"/>
              <a:sym typeface="+mn-lt"/>
            </a:endParaRPr>
          </a:p>
        </p:txBody>
      </p:sp>
      <p:pic>
        <p:nvPicPr>
          <p:cNvPr id="4" name="图片 3" descr="8a03560ba5ad740c911bde33b5fc92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740" y="261756"/>
            <a:ext cx="4849869" cy="79395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802"/>
    </mc:Choice>
    <mc:Fallback>
      <p:transition spd="slow" advTm="11802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4942" y="80456"/>
            <a:ext cx="12192000" cy="809384"/>
            <a:chOff x="-9427" y="38946"/>
            <a:chExt cx="12192000" cy="809384"/>
          </a:xfrm>
        </p:grpSpPr>
        <p:grpSp>
          <p:nvGrpSpPr>
            <p:cNvPr id="3" name="组合 2"/>
            <p:cNvGrpSpPr/>
            <p:nvPr/>
          </p:nvGrpSpPr>
          <p:grpSpPr bwMode="auto">
            <a:xfrm>
              <a:off x="-9427" y="768955"/>
              <a:ext cx="12192000" cy="79375"/>
              <a:chOff x="0" y="765274"/>
              <a:chExt cx="9144000" cy="71438"/>
            </a:xfrm>
          </p:grpSpPr>
          <p:sp>
            <p:nvSpPr>
              <p:cNvPr id="5" name="Line 6"/>
              <p:cNvSpPr>
                <a:spLocks noChangeShapeType="1"/>
              </p:cNvSpPr>
              <p:nvPr/>
            </p:nvSpPr>
            <p:spPr bwMode="auto">
              <a:xfrm>
                <a:off x="0" y="765274"/>
                <a:ext cx="9144000" cy="0"/>
              </a:xfrm>
              <a:prstGeom prst="line">
                <a:avLst/>
              </a:prstGeom>
              <a:noFill/>
              <a:ln w="57150">
                <a:solidFill>
                  <a:srgbClr val="002060"/>
                </a:solidFill>
                <a:rou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" name="Line 7"/>
              <p:cNvSpPr>
                <a:spLocks noChangeShapeType="1"/>
              </p:cNvSpPr>
              <p:nvPr/>
            </p:nvSpPr>
            <p:spPr bwMode="auto">
              <a:xfrm>
                <a:off x="0" y="836712"/>
                <a:ext cx="9144000" cy="0"/>
              </a:xfrm>
              <a:prstGeom prst="line">
                <a:avLst/>
              </a:prstGeom>
              <a:noFill/>
              <a:ln w="28575">
                <a:solidFill>
                  <a:srgbClr val="C00000"/>
                </a:solidFill>
                <a:rou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4" name="文本框 3"/>
            <p:cNvSpPr txBox="1"/>
            <p:nvPr/>
          </p:nvSpPr>
          <p:spPr>
            <a:xfrm>
              <a:off x="144781" y="38946"/>
              <a:ext cx="103974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600" b="1" dirty="0">
                  <a:solidFill>
                    <a:srgbClr val="002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三、仪器预约管理系统   </a:t>
              </a:r>
              <a:r>
                <a:rPr lang="zh-CN" altLang="en-US" sz="2400" b="1" dirty="0">
                  <a:solidFill>
                    <a:srgbClr val="002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仪器预约</a:t>
              </a:r>
              <a:endParaRPr lang="zh-CN" altLang="en-US" sz="32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678847" y="1132023"/>
            <a:ext cx="127907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预约权限</a:t>
            </a:r>
            <a:endParaRPr lang="en-US" altLang="zh-CN" sz="1600" b="1" i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830087" y="1695187"/>
            <a:ext cx="4310332" cy="2167984"/>
            <a:chOff x="418177" y="1549629"/>
            <a:chExt cx="4310332" cy="2167984"/>
          </a:xfrm>
        </p:grpSpPr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1"/>
            <a:srcRect l="10585" r="76003"/>
            <a:stretch>
              <a:fillRect/>
            </a:stretch>
          </p:blipFill>
          <p:spPr>
            <a:xfrm>
              <a:off x="418177" y="1549629"/>
              <a:ext cx="1749550" cy="2167984"/>
            </a:xfrm>
            <a:prstGeom prst="rect">
              <a:avLst/>
            </a:prstGeom>
          </p:spPr>
        </p:pic>
        <p:sp>
          <p:nvSpPr>
            <p:cNvPr id="8" name="文本框 7"/>
            <p:cNvSpPr txBox="1"/>
            <p:nvPr/>
          </p:nvSpPr>
          <p:spPr>
            <a:xfrm>
              <a:off x="2110439" y="2162185"/>
              <a:ext cx="1862845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未经培训用户</a:t>
              </a:r>
              <a:endParaRPr lang="en-US" altLang="zh-CN" sz="1600" i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2092777" y="2643372"/>
              <a:ext cx="2635732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经培训后由管理员授权</a:t>
              </a:r>
              <a:endParaRPr lang="en-US" altLang="zh-CN" sz="1600" i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2092777" y="3090439"/>
              <a:ext cx="2635732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经考核后由管理员授权</a:t>
              </a:r>
              <a:endParaRPr lang="en-US" altLang="zh-CN" sz="1600" i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13" name="图片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196" y="4545386"/>
            <a:ext cx="8074978" cy="204430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文本框 13"/>
          <p:cNvSpPr txBox="1"/>
          <p:nvPr/>
        </p:nvSpPr>
        <p:spPr>
          <a:xfrm>
            <a:off x="756196" y="3953201"/>
            <a:ext cx="378961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不同资格预约权限不同</a:t>
            </a:r>
            <a:r>
              <a:rPr lang="zh-CN" altLang="en-US" sz="1600" b="1" i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（以下为参考</a:t>
            </a:r>
            <a:r>
              <a:rPr lang="en-US" altLang="zh-CN" sz="1600" b="1" i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endParaRPr lang="en-US" altLang="zh-CN" sz="1600" b="1" i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6284313" y="1135749"/>
            <a:ext cx="3949765" cy="8811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/>
              <a:t>预约分为</a:t>
            </a:r>
            <a:r>
              <a:rPr lang="zh-CN" altLang="en-US" b="1" dirty="0">
                <a:solidFill>
                  <a:srgbClr val="FF0000"/>
                </a:solidFill>
              </a:rPr>
              <a:t>按时预约</a:t>
            </a:r>
            <a:r>
              <a:rPr lang="zh-CN" altLang="en-US" dirty="0"/>
              <a:t>和</a:t>
            </a:r>
            <a:r>
              <a:rPr lang="zh-CN" altLang="en-US" b="1" dirty="0">
                <a:solidFill>
                  <a:srgbClr val="FF0000"/>
                </a:solidFill>
              </a:rPr>
              <a:t>委托测试</a:t>
            </a:r>
            <a:br>
              <a:rPr lang="en-US" altLang="zh-CN" b="1" dirty="0">
                <a:solidFill>
                  <a:srgbClr val="FF0000"/>
                </a:solidFill>
              </a:rPr>
            </a:br>
            <a:endParaRPr lang="zh-CN" altLang="en-US" i="1" dirty="0">
              <a:solidFill>
                <a:srgbClr val="FF0000"/>
              </a:solidFill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6284313" y="1883688"/>
            <a:ext cx="458113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16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如约完成实验将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增加信用分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（单日上限</a:t>
            </a:r>
            <a:r>
              <a:rPr lang="en-US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分）</a:t>
            </a:r>
            <a:endParaRPr lang="en-US" altLang="zh-CN" sz="16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16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资深用户如信用分低于</a:t>
            </a:r>
            <a:r>
              <a:rPr lang="en-US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70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分将自动降为普通资格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所有用户信用分低于</a:t>
            </a:r>
            <a:r>
              <a:rPr lang="en-US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60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将进入黑名单无法预约任何仪器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4942" y="80456"/>
            <a:ext cx="12192000" cy="809384"/>
            <a:chOff x="-9427" y="38946"/>
            <a:chExt cx="12192000" cy="809384"/>
          </a:xfrm>
        </p:grpSpPr>
        <p:grpSp>
          <p:nvGrpSpPr>
            <p:cNvPr id="3" name="组合 2"/>
            <p:cNvGrpSpPr/>
            <p:nvPr/>
          </p:nvGrpSpPr>
          <p:grpSpPr bwMode="auto">
            <a:xfrm>
              <a:off x="-9427" y="768955"/>
              <a:ext cx="12192000" cy="79375"/>
              <a:chOff x="0" y="765274"/>
              <a:chExt cx="9144000" cy="71438"/>
            </a:xfrm>
          </p:grpSpPr>
          <p:sp>
            <p:nvSpPr>
              <p:cNvPr id="5" name="Line 6"/>
              <p:cNvSpPr>
                <a:spLocks noChangeShapeType="1"/>
              </p:cNvSpPr>
              <p:nvPr/>
            </p:nvSpPr>
            <p:spPr bwMode="auto">
              <a:xfrm>
                <a:off x="0" y="765274"/>
                <a:ext cx="9144000" cy="0"/>
              </a:xfrm>
              <a:prstGeom prst="line">
                <a:avLst/>
              </a:prstGeom>
              <a:noFill/>
              <a:ln w="57150">
                <a:solidFill>
                  <a:srgbClr val="002060"/>
                </a:solidFill>
                <a:rou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" name="Line 7"/>
              <p:cNvSpPr>
                <a:spLocks noChangeShapeType="1"/>
              </p:cNvSpPr>
              <p:nvPr/>
            </p:nvSpPr>
            <p:spPr bwMode="auto">
              <a:xfrm>
                <a:off x="0" y="836712"/>
                <a:ext cx="9144000" cy="0"/>
              </a:xfrm>
              <a:prstGeom prst="line">
                <a:avLst/>
              </a:prstGeom>
              <a:noFill/>
              <a:ln w="28575">
                <a:solidFill>
                  <a:srgbClr val="C00000"/>
                </a:solidFill>
                <a:rou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4" name="文本框 3"/>
            <p:cNvSpPr txBox="1"/>
            <p:nvPr/>
          </p:nvSpPr>
          <p:spPr>
            <a:xfrm>
              <a:off x="144781" y="38946"/>
              <a:ext cx="103974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600" b="1" dirty="0">
                  <a:solidFill>
                    <a:srgbClr val="002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三、仪器预约管理系统   </a:t>
              </a:r>
              <a:r>
                <a:rPr lang="zh-CN" altLang="en-US" sz="2400" b="1" dirty="0">
                  <a:solidFill>
                    <a:srgbClr val="002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仪器预约</a:t>
              </a:r>
              <a:endParaRPr lang="zh-CN" altLang="en-US" sz="32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20" name="图片 1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942" y="1521032"/>
            <a:ext cx="6994966" cy="4512881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978834" y="1182478"/>
            <a:ext cx="714190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业务信息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（不同设备业务信息不同，请务必查看具体仪器的信息）以下为举例</a:t>
            </a:r>
            <a:endParaRPr lang="en-US" altLang="zh-CN" sz="16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33400" y="2906486"/>
            <a:ext cx="6117771" cy="338554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533400" y="3612961"/>
            <a:ext cx="2721428" cy="338554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7009908" y="2906486"/>
            <a:ext cx="28629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最近可以预约的时间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3254828" y="3612961"/>
            <a:ext cx="42735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如预约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14:00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，最早可在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13:45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刷卡上机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533400" y="3980882"/>
            <a:ext cx="2721428" cy="338554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3254827" y="3980882"/>
            <a:ext cx="73117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如预约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14:00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，最晚不可迟于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14:14:59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刷卡，否则判定为失约（扣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分信用分）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33399" y="5589204"/>
            <a:ext cx="2721428" cy="338554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3298369" y="5497513"/>
            <a:ext cx="62048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如预约有变化需取消，最迟不得晚于预约开始前的时限，如取消太晚则系统将扣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分信用分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90053" y="1205696"/>
            <a:ext cx="7226306" cy="3928712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>
            <a:off x="14942" y="80456"/>
            <a:ext cx="12192000" cy="809384"/>
            <a:chOff x="-9427" y="38946"/>
            <a:chExt cx="12192000" cy="809384"/>
          </a:xfrm>
        </p:grpSpPr>
        <p:grpSp>
          <p:nvGrpSpPr>
            <p:cNvPr id="6" name="组合 5"/>
            <p:cNvGrpSpPr/>
            <p:nvPr/>
          </p:nvGrpSpPr>
          <p:grpSpPr bwMode="auto">
            <a:xfrm>
              <a:off x="-9427" y="768955"/>
              <a:ext cx="12192000" cy="79375"/>
              <a:chOff x="0" y="765274"/>
              <a:chExt cx="9144000" cy="71438"/>
            </a:xfrm>
          </p:grpSpPr>
          <p:sp>
            <p:nvSpPr>
              <p:cNvPr id="8" name="Line 6"/>
              <p:cNvSpPr>
                <a:spLocks noChangeShapeType="1"/>
              </p:cNvSpPr>
              <p:nvPr/>
            </p:nvSpPr>
            <p:spPr bwMode="auto">
              <a:xfrm>
                <a:off x="0" y="765274"/>
                <a:ext cx="9144000" cy="0"/>
              </a:xfrm>
              <a:prstGeom prst="line">
                <a:avLst/>
              </a:prstGeom>
              <a:noFill/>
              <a:ln w="57150">
                <a:solidFill>
                  <a:srgbClr val="002060"/>
                </a:solidFill>
                <a:rou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" name="Line 7"/>
              <p:cNvSpPr>
                <a:spLocks noChangeShapeType="1"/>
              </p:cNvSpPr>
              <p:nvPr/>
            </p:nvSpPr>
            <p:spPr bwMode="auto">
              <a:xfrm>
                <a:off x="0" y="836712"/>
                <a:ext cx="9144000" cy="0"/>
              </a:xfrm>
              <a:prstGeom prst="line">
                <a:avLst/>
              </a:prstGeom>
              <a:noFill/>
              <a:ln w="28575">
                <a:solidFill>
                  <a:srgbClr val="C00000"/>
                </a:solidFill>
                <a:rou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7" name="文本框 6"/>
            <p:cNvSpPr txBox="1"/>
            <p:nvPr/>
          </p:nvSpPr>
          <p:spPr>
            <a:xfrm>
              <a:off x="144781" y="38946"/>
              <a:ext cx="103974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600" b="1" dirty="0">
                  <a:solidFill>
                    <a:srgbClr val="002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三、仪器预约管理系统   </a:t>
              </a:r>
              <a:r>
                <a:rPr lang="zh-CN" altLang="en-US" sz="2400" b="1" dirty="0">
                  <a:solidFill>
                    <a:srgbClr val="002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仪器预约</a:t>
              </a:r>
              <a:endParaRPr lang="zh-CN" altLang="en-US" sz="32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2090053" y="5428493"/>
            <a:ext cx="66511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预约前查看预约日历，确认仪器空闲时间再进行预约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预约后色块为</a:t>
            </a:r>
            <a:r>
              <a:rPr lang="zh-CN" altLang="en-US" sz="1600" b="1" dirty="0">
                <a:solidFill>
                  <a:srgbClr val="40A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深绿色才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预约有效，如显示待审核请联系仪器管理员审核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"/>
          <p:cNvSpPr/>
          <p:nvPr/>
        </p:nvSpPr>
        <p:spPr>
          <a:xfrm>
            <a:off x="1331448" y="1045229"/>
            <a:ext cx="9696769" cy="96360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1331449" y="1045229"/>
            <a:ext cx="7627824" cy="8811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dirty="0">
                <a:solidFill>
                  <a:schemeClr val="bg1"/>
                </a:solidFill>
              </a:rPr>
              <a:t>课题组充值：根据各平台的结算汇总表，按季度集中充值</a:t>
            </a:r>
            <a:endParaRPr lang="en-US" altLang="zh-CN" dirty="0">
              <a:solidFill>
                <a:schemeClr val="bg1"/>
              </a:solidFill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dirty="0">
                <a:solidFill>
                  <a:schemeClr val="bg1"/>
                </a:solidFill>
              </a:rPr>
              <a:t>信用额度调整：应对充值的滞后性，灵活调整</a:t>
            </a:r>
            <a:endParaRPr lang="en-US" altLang="zh-CN" dirty="0">
              <a:solidFill>
                <a:schemeClr val="bg1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449" y="2088211"/>
            <a:ext cx="9819249" cy="449484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文本框 6"/>
          <p:cNvSpPr txBox="1"/>
          <p:nvPr/>
        </p:nvSpPr>
        <p:spPr>
          <a:xfrm>
            <a:off x="144781" y="38946"/>
            <a:ext cx="103974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三、仪器预约管理系统</a:t>
            </a:r>
            <a:endParaRPr lang="zh-CN" altLang="en-US" sz="36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8" name="组合 7"/>
          <p:cNvGrpSpPr/>
          <p:nvPr/>
        </p:nvGrpSpPr>
        <p:grpSpPr bwMode="auto">
          <a:xfrm>
            <a:off x="-9427" y="768955"/>
            <a:ext cx="12192000" cy="79375"/>
            <a:chOff x="0" y="765274"/>
            <a:chExt cx="9144000" cy="71438"/>
          </a:xfrm>
        </p:grpSpPr>
        <p:sp>
          <p:nvSpPr>
            <p:cNvPr id="9" name="Line 6"/>
            <p:cNvSpPr>
              <a:spLocks noChangeShapeType="1"/>
            </p:cNvSpPr>
            <p:nvPr/>
          </p:nvSpPr>
          <p:spPr bwMode="auto">
            <a:xfrm>
              <a:off x="0" y="765274"/>
              <a:ext cx="9144000" cy="0"/>
            </a:xfrm>
            <a:prstGeom prst="line">
              <a:avLst/>
            </a:prstGeom>
            <a:noFill/>
            <a:ln w="57150">
              <a:solidFill>
                <a:srgbClr val="002060"/>
              </a:solidFill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0" name="Line 7"/>
            <p:cNvSpPr>
              <a:spLocks noChangeShapeType="1"/>
            </p:cNvSpPr>
            <p:nvPr/>
          </p:nvSpPr>
          <p:spPr bwMode="auto">
            <a:xfrm>
              <a:off x="0" y="836712"/>
              <a:ext cx="9144000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4" name="矩形 3"/>
          <p:cNvSpPr/>
          <p:nvPr/>
        </p:nvSpPr>
        <p:spPr>
          <a:xfrm>
            <a:off x="5994400" y="5812771"/>
            <a:ext cx="3149600" cy="718929"/>
          </a:xfrm>
          <a:prstGeom prst="rect">
            <a:avLst/>
          </a:prstGeom>
          <a:noFill/>
          <a:ln>
            <a:solidFill>
              <a:srgbClr val="C00000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3001818" y="2189018"/>
            <a:ext cx="203200" cy="1662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144781" y="1079906"/>
            <a:ext cx="2511805" cy="461665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</a:rPr>
              <a:t>黑名单用户问题</a:t>
            </a:r>
            <a:endParaRPr lang="en-US" altLang="zh-CN" sz="2400" b="1" dirty="0">
              <a:solidFill>
                <a:schemeClr val="bg1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140" y="1704625"/>
            <a:ext cx="9911637" cy="4709027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44781" y="38946"/>
            <a:ext cx="103974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三、仪器预约管理系统</a:t>
            </a:r>
            <a:endParaRPr lang="zh-CN" altLang="en-US" sz="36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组合 9"/>
          <p:cNvGrpSpPr/>
          <p:nvPr/>
        </p:nvGrpSpPr>
        <p:grpSpPr bwMode="auto">
          <a:xfrm>
            <a:off x="-9427" y="768955"/>
            <a:ext cx="12192000" cy="79375"/>
            <a:chOff x="0" y="765274"/>
            <a:chExt cx="9144000" cy="71438"/>
          </a:xfrm>
        </p:grpSpPr>
        <p:sp>
          <p:nvSpPr>
            <p:cNvPr id="11" name="Line 6"/>
            <p:cNvSpPr>
              <a:spLocks noChangeShapeType="1"/>
            </p:cNvSpPr>
            <p:nvPr/>
          </p:nvSpPr>
          <p:spPr bwMode="auto">
            <a:xfrm>
              <a:off x="0" y="765274"/>
              <a:ext cx="9144000" cy="0"/>
            </a:xfrm>
            <a:prstGeom prst="line">
              <a:avLst/>
            </a:prstGeom>
            <a:noFill/>
            <a:ln w="57150">
              <a:solidFill>
                <a:srgbClr val="002060"/>
              </a:solidFill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2" name="Line 7"/>
            <p:cNvSpPr>
              <a:spLocks noChangeShapeType="1"/>
            </p:cNvSpPr>
            <p:nvPr/>
          </p:nvSpPr>
          <p:spPr bwMode="auto">
            <a:xfrm>
              <a:off x="0" y="836712"/>
              <a:ext cx="9144000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矩形 1"/>
          <p:cNvSpPr/>
          <p:nvPr/>
        </p:nvSpPr>
        <p:spPr>
          <a:xfrm>
            <a:off x="1081140" y="1976582"/>
            <a:ext cx="9743877" cy="421283"/>
          </a:xfrm>
          <a:prstGeom prst="rect">
            <a:avLst/>
          </a:prstGeom>
          <a:noFill/>
          <a:ln w="19050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081141" y="5153375"/>
            <a:ext cx="9817768" cy="421283"/>
          </a:xfrm>
          <a:prstGeom prst="rect">
            <a:avLst/>
          </a:prstGeom>
          <a:noFill/>
          <a:ln w="19050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081141" y="5992369"/>
            <a:ext cx="9817768" cy="421283"/>
          </a:xfrm>
          <a:prstGeom prst="rect">
            <a:avLst/>
          </a:prstGeom>
          <a:noFill/>
          <a:ln w="19050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242687" y="1068729"/>
            <a:ext cx="3193140" cy="461665"/>
          </a:xfrm>
          <a:prstGeom prst="rect">
            <a:avLst/>
          </a:prstGeom>
          <a:solidFill>
            <a:schemeClr val="accent1"/>
          </a:solidFill>
        </p:spPr>
        <p:txBody>
          <a:bodyPr wrap="square" anchor="ctr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</a:rPr>
              <a:t>离职离所手续</a:t>
            </a:r>
            <a:endParaRPr lang="en-US" altLang="zh-CN" sz="2400" b="1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44781" y="38946"/>
            <a:ext cx="103974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三、仪器预约管理系统</a:t>
            </a:r>
            <a:endParaRPr lang="zh-CN" altLang="en-US" sz="36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7" name="组合 6"/>
          <p:cNvGrpSpPr/>
          <p:nvPr/>
        </p:nvGrpSpPr>
        <p:grpSpPr bwMode="auto">
          <a:xfrm>
            <a:off x="-9427" y="768955"/>
            <a:ext cx="12192000" cy="79375"/>
            <a:chOff x="0" y="765274"/>
            <a:chExt cx="9144000" cy="71438"/>
          </a:xfrm>
        </p:grpSpPr>
        <p:sp>
          <p:nvSpPr>
            <p:cNvPr id="8" name="Line 6"/>
            <p:cNvSpPr>
              <a:spLocks noChangeShapeType="1"/>
            </p:cNvSpPr>
            <p:nvPr/>
          </p:nvSpPr>
          <p:spPr bwMode="auto">
            <a:xfrm>
              <a:off x="0" y="765274"/>
              <a:ext cx="9144000" cy="0"/>
            </a:xfrm>
            <a:prstGeom prst="line">
              <a:avLst/>
            </a:prstGeom>
            <a:noFill/>
            <a:ln w="57150">
              <a:solidFill>
                <a:srgbClr val="002060"/>
              </a:solidFill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9" name="Line 7"/>
            <p:cNvSpPr>
              <a:spLocks noChangeShapeType="1"/>
            </p:cNvSpPr>
            <p:nvPr/>
          </p:nvSpPr>
          <p:spPr bwMode="auto">
            <a:xfrm>
              <a:off x="0" y="836712"/>
              <a:ext cx="9144000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4703797" y="1041736"/>
            <a:ext cx="3336968" cy="461665"/>
          </a:xfrm>
          <a:prstGeom prst="rect">
            <a:avLst/>
          </a:prstGeom>
          <a:solidFill>
            <a:srgbClr val="C00000"/>
          </a:solidFill>
        </p:spPr>
        <p:txBody>
          <a:bodyPr wrap="square" anchor="ctr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</a:rPr>
              <a:t>账号核销</a:t>
            </a:r>
            <a:endParaRPr lang="en-US" altLang="zh-CN" sz="2400" b="1" dirty="0">
              <a:solidFill>
                <a:schemeClr val="bg1"/>
              </a:solidFill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9735" y="1641169"/>
            <a:ext cx="11083453" cy="3160233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0765" y="3421446"/>
            <a:ext cx="2983298" cy="310737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497" y="3421447"/>
            <a:ext cx="3026457" cy="310737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箭头: 右 10"/>
          <p:cNvSpPr/>
          <p:nvPr/>
        </p:nvSpPr>
        <p:spPr>
          <a:xfrm>
            <a:off x="3639127" y="1211816"/>
            <a:ext cx="861370" cy="175490"/>
          </a:xfrm>
          <a:prstGeom prst="right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>
            <a:off x="5144655" y="2438400"/>
            <a:ext cx="1173018" cy="831273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600364" y="4082473"/>
            <a:ext cx="3149600" cy="718929"/>
          </a:xfrm>
          <a:prstGeom prst="rect">
            <a:avLst/>
          </a:prstGeom>
          <a:noFill/>
          <a:ln>
            <a:solidFill>
              <a:srgbClr val="C00000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: 圆角 12"/>
          <p:cNvSpPr/>
          <p:nvPr/>
        </p:nvSpPr>
        <p:spPr>
          <a:xfrm>
            <a:off x="172490" y="1061697"/>
            <a:ext cx="7475219" cy="80607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44781" y="38946"/>
            <a:ext cx="103974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四、实验动物管理系统</a:t>
            </a:r>
            <a:endParaRPr lang="zh-CN" altLang="en-US" sz="36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" name="组合 2"/>
          <p:cNvGrpSpPr/>
          <p:nvPr/>
        </p:nvGrpSpPr>
        <p:grpSpPr bwMode="auto">
          <a:xfrm>
            <a:off x="-9427" y="768955"/>
            <a:ext cx="12192000" cy="79375"/>
            <a:chOff x="0" y="765274"/>
            <a:chExt cx="9144000" cy="71438"/>
          </a:xfrm>
        </p:grpSpPr>
        <p:sp>
          <p:nvSpPr>
            <p:cNvPr id="4" name="Line 6"/>
            <p:cNvSpPr>
              <a:spLocks noChangeShapeType="1"/>
            </p:cNvSpPr>
            <p:nvPr/>
          </p:nvSpPr>
          <p:spPr bwMode="auto">
            <a:xfrm>
              <a:off x="0" y="765274"/>
              <a:ext cx="9144000" cy="0"/>
            </a:xfrm>
            <a:prstGeom prst="line">
              <a:avLst/>
            </a:prstGeom>
            <a:noFill/>
            <a:ln w="57150">
              <a:solidFill>
                <a:srgbClr val="002060"/>
              </a:solidFill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5" name="Line 7"/>
            <p:cNvSpPr>
              <a:spLocks noChangeShapeType="1"/>
            </p:cNvSpPr>
            <p:nvPr/>
          </p:nvSpPr>
          <p:spPr bwMode="auto">
            <a:xfrm>
              <a:off x="0" y="836712"/>
              <a:ext cx="9144000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144781" y="1122503"/>
            <a:ext cx="6713219" cy="7452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15000"/>
              </a:lnSpc>
              <a:spcAft>
                <a:spcPts val="800"/>
              </a:spcAft>
              <a:buSzPts val="1000"/>
              <a:tabLst>
                <a:tab pos="914400" algn="l"/>
              </a:tabLst>
            </a:pPr>
            <a:r>
              <a:rPr lang="zh-CN" altLang="zh-CN" sz="1600" b="1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预约系统链接：</a:t>
            </a:r>
            <a:r>
              <a:rPr lang="en-US" altLang="zh-CN" sz="1600" b="1" kern="100" dirty="0">
                <a:latin typeface="等线" panose="02010600030101010101" pitchFamily="2" charset="-122"/>
                <a:cs typeface="Times New Roman" panose="02020603050405020304" pitchFamily="18" charset="0"/>
              </a:rPr>
              <a:t>https://lac.ibmc.ac.cn/</a:t>
            </a:r>
            <a:endParaRPr lang="en-US" altLang="zh-CN" sz="1600" b="1" u="sng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lvl="1">
              <a:lnSpc>
                <a:spcPct val="115000"/>
              </a:lnSpc>
              <a:spcAft>
                <a:spcPts val="800"/>
              </a:spcAft>
              <a:buSzPts val="1000"/>
              <a:tabLst>
                <a:tab pos="914400" algn="l"/>
              </a:tabLst>
            </a:pPr>
            <a:r>
              <a:rPr lang="zh-CN" altLang="en-US" sz="1600" b="1" kern="100" dirty="0"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系统管理员：刘春（</a:t>
            </a:r>
            <a:r>
              <a:rPr lang="en-US" altLang="zh-CN" sz="1600" b="1" kern="100" dirty="0"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15355059161</a:t>
            </a:r>
            <a:r>
              <a:rPr lang="zh-CN" altLang="en-US" sz="1600" b="1" kern="100" dirty="0"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）、马瑾雅（</a:t>
            </a:r>
            <a:r>
              <a:rPr lang="en-US" altLang="zh-CN" sz="1600" b="1" kern="100" dirty="0">
                <a:latin typeface="等线" panose="02010600030101010101" pitchFamily="2" charset="-122"/>
                <a:cs typeface="Times New Roman" panose="02020603050405020304" pitchFamily="18" charset="0"/>
              </a:rPr>
              <a:t>13771532218</a:t>
            </a:r>
            <a:r>
              <a:rPr lang="zh-CN" altLang="en-US" sz="1600" b="1" kern="100" dirty="0"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） </a:t>
            </a:r>
            <a:endParaRPr lang="en-US" altLang="zh-CN" sz="1600" b="1" kern="100" dirty="0"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2490" y="2160499"/>
            <a:ext cx="7473600" cy="4406400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55" name="组合 54"/>
          <p:cNvGrpSpPr/>
          <p:nvPr/>
        </p:nvGrpSpPr>
        <p:grpSpPr>
          <a:xfrm>
            <a:off x="8122138" y="975330"/>
            <a:ext cx="3307863" cy="5714867"/>
            <a:chOff x="8122138" y="927705"/>
            <a:chExt cx="3307863" cy="5714867"/>
          </a:xfrm>
        </p:grpSpPr>
        <p:grpSp>
          <p:nvGrpSpPr>
            <p:cNvPr id="39" name="组合 38"/>
            <p:cNvGrpSpPr/>
            <p:nvPr/>
          </p:nvGrpSpPr>
          <p:grpSpPr>
            <a:xfrm>
              <a:off x="8122138" y="927705"/>
              <a:ext cx="3307863" cy="4996845"/>
              <a:chOff x="7943222" y="1061697"/>
              <a:chExt cx="3673852" cy="6113889"/>
            </a:xfrm>
            <a:solidFill>
              <a:schemeClr val="tx2">
                <a:lumMod val="10000"/>
                <a:lumOff val="90000"/>
              </a:schemeClr>
            </a:solidFill>
          </p:grpSpPr>
          <p:sp>
            <p:nvSpPr>
              <p:cNvPr id="16" name="矩形: 圆角 15"/>
              <p:cNvSpPr/>
              <p:nvPr/>
            </p:nvSpPr>
            <p:spPr>
              <a:xfrm>
                <a:off x="9090212" y="1061697"/>
                <a:ext cx="1380566" cy="439269"/>
              </a:xfrm>
              <a:prstGeom prst="roundRect">
                <a:avLst/>
              </a:prstGeom>
              <a:grpFill/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dirty="0">
                    <a:solidFill>
                      <a:schemeClr val="tx1"/>
                    </a:solidFill>
                  </a:rPr>
                  <a:t>账号激活</a:t>
                </a:r>
                <a:endParaRPr lang="zh-CN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矩形: 圆角 16"/>
              <p:cNvSpPr/>
              <p:nvPr/>
            </p:nvSpPr>
            <p:spPr>
              <a:xfrm>
                <a:off x="9090212" y="1837146"/>
                <a:ext cx="1380566" cy="439269"/>
              </a:xfrm>
              <a:prstGeom prst="roundRect">
                <a:avLst/>
              </a:prstGeom>
              <a:grpFill/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dirty="0">
                    <a:solidFill>
                      <a:schemeClr val="tx1"/>
                    </a:solidFill>
                  </a:rPr>
                  <a:t>设置角色</a:t>
                </a:r>
                <a:endParaRPr lang="zh-CN" altLang="en-US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8" name="组合 17"/>
              <p:cNvGrpSpPr/>
              <p:nvPr/>
            </p:nvGrpSpPr>
            <p:grpSpPr>
              <a:xfrm>
                <a:off x="7943222" y="2511811"/>
                <a:ext cx="3673852" cy="643147"/>
                <a:chOff x="1686603" y="3158838"/>
                <a:chExt cx="4055542" cy="722878"/>
              </a:xfrm>
              <a:grpFill/>
            </p:grpSpPr>
            <p:sp>
              <p:nvSpPr>
                <p:cNvPr id="19" name="矩形: 圆角 18"/>
                <p:cNvSpPr/>
                <p:nvPr/>
              </p:nvSpPr>
              <p:spPr>
                <a:xfrm>
                  <a:off x="1686603" y="3158839"/>
                  <a:ext cx="1809625" cy="722877"/>
                </a:xfrm>
                <a:prstGeom prst="roundRect">
                  <a:avLst/>
                </a:prstGeom>
                <a:grpFill/>
              </p:spPr>
              <p:style>
                <a:lnRef idx="2">
                  <a:schemeClr val="accent6">
                    <a:shade val="15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CN" altLang="en-US" dirty="0">
                      <a:solidFill>
                        <a:schemeClr val="tx1"/>
                      </a:solidFill>
                    </a:rPr>
                    <a:t>创建课题组（</a:t>
                  </a:r>
                  <a:r>
                    <a:rPr lang="en-US" altLang="zh-CN" dirty="0">
                      <a:solidFill>
                        <a:schemeClr val="tx1"/>
                      </a:solidFill>
                    </a:rPr>
                    <a:t>PI</a:t>
                  </a:r>
                  <a:r>
                    <a:rPr lang="zh-CN" altLang="en-US" dirty="0">
                      <a:solidFill>
                        <a:schemeClr val="tx1"/>
                      </a:solidFill>
                    </a:rPr>
                    <a:t>）</a:t>
                  </a:r>
                  <a:endParaRPr lang="zh-CN" alt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0" name="矩形: 圆角 19"/>
                <p:cNvSpPr/>
                <p:nvPr/>
              </p:nvSpPr>
              <p:spPr>
                <a:xfrm>
                  <a:off x="3933285" y="3158838"/>
                  <a:ext cx="1808860" cy="722878"/>
                </a:xfrm>
                <a:prstGeom prst="roundRect">
                  <a:avLst/>
                </a:prstGeom>
                <a:grpFill/>
              </p:spPr>
              <p:style>
                <a:lnRef idx="2">
                  <a:schemeClr val="accent6">
                    <a:shade val="15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CN" altLang="en-US" dirty="0">
                      <a:solidFill>
                        <a:schemeClr val="tx1"/>
                      </a:solidFill>
                    </a:rPr>
                    <a:t>加入课题组（实验人员）</a:t>
                  </a:r>
                  <a:endParaRPr lang="zh-CN" altLang="en-US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21" name="矩形: 圆角 20"/>
              <p:cNvSpPr/>
              <p:nvPr/>
            </p:nvSpPr>
            <p:spPr>
              <a:xfrm>
                <a:off x="9090212" y="3495621"/>
                <a:ext cx="1380566" cy="439269"/>
              </a:xfrm>
              <a:prstGeom prst="roundRect">
                <a:avLst/>
              </a:prstGeom>
              <a:grpFill/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dirty="0">
                    <a:solidFill>
                      <a:schemeClr val="tx1"/>
                    </a:solidFill>
                  </a:rPr>
                  <a:t>准入培训</a:t>
                </a:r>
                <a:endParaRPr lang="zh-CN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矩形: 圆角 21"/>
              <p:cNvSpPr/>
              <p:nvPr/>
            </p:nvSpPr>
            <p:spPr>
              <a:xfrm>
                <a:off x="9090212" y="5064421"/>
                <a:ext cx="1380566" cy="439269"/>
              </a:xfrm>
              <a:prstGeom prst="roundRect">
                <a:avLst/>
              </a:prstGeom>
              <a:grpFill/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dirty="0">
                    <a:solidFill>
                      <a:schemeClr val="tx1"/>
                    </a:solidFill>
                  </a:rPr>
                  <a:t>伦理申请</a:t>
                </a:r>
                <a:endParaRPr lang="zh-CN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矩形: 圆角 22"/>
              <p:cNvSpPr/>
              <p:nvPr/>
            </p:nvSpPr>
            <p:spPr>
              <a:xfrm>
                <a:off x="9090212" y="4280021"/>
                <a:ext cx="1380566" cy="439269"/>
              </a:xfrm>
              <a:prstGeom prst="roundRect">
                <a:avLst/>
              </a:prstGeom>
              <a:grpFill/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dirty="0">
                    <a:solidFill>
                      <a:schemeClr val="tx1"/>
                    </a:solidFill>
                  </a:rPr>
                  <a:t>开通门禁</a:t>
                </a:r>
                <a:endParaRPr lang="zh-CN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矩形: 圆角 23"/>
              <p:cNvSpPr/>
              <p:nvPr/>
            </p:nvSpPr>
            <p:spPr>
              <a:xfrm>
                <a:off x="9090212" y="5848821"/>
                <a:ext cx="1380566" cy="439269"/>
              </a:xfrm>
              <a:prstGeom prst="roundRect">
                <a:avLst/>
              </a:prstGeom>
              <a:grpFill/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dirty="0">
                    <a:solidFill>
                      <a:schemeClr val="tx1"/>
                    </a:solidFill>
                  </a:rPr>
                  <a:t>订购动物</a:t>
                </a:r>
                <a:endParaRPr lang="zh-CN" altLang="en-US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5" name="组合 24"/>
              <p:cNvGrpSpPr/>
              <p:nvPr/>
            </p:nvGrpSpPr>
            <p:grpSpPr>
              <a:xfrm>
                <a:off x="8201967" y="6633221"/>
                <a:ext cx="3157055" cy="542365"/>
                <a:chOff x="1972236" y="3272116"/>
                <a:chExt cx="3485057" cy="609602"/>
              </a:xfrm>
              <a:grpFill/>
            </p:grpSpPr>
            <p:sp>
              <p:nvSpPr>
                <p:cNvPr id="27" name="矩形: 圆角 26"/>
                <p:cNvSpPr/>
                <p:nvPr/>
              </p:nvSpPr>
              <p:spPr>
                <a:xfrm>
                  <a:off x="1972236" y="3272118"/>
                  <a:ext cx="1524000" cy="609600"/>
                </a:xfrm>
                <a:prstGeom prst="roundRect">
                  <a:avLst/>
                </a:prstGeom>
                <a:grpFill/>
              </p:spPr>
              <p:style>
                <a:lnRef idx="2">
                  <a:schemeClr val="accent6">
                    <a:shade val="15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CN" altLang="en-US" dirty="0">
                      <a:solidFill>
                        <a:schemeClr val="tx1"/>
                      </a:solidFill>
                    </a:rPr>
                    <a:t>开展实验</a:t>
                  </a:r>
                  <a:endParaRPr lang="zh-CN" alt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8" name="矩形: 圆角 27"/>
                <p:cNvSpPr/>
                <p:nvPr/>
              </p:nvSpPr>
              <p:spPr>
                <a:xfrm>
                  <a:off x="3933293" y="3272116"/>
                  <a:ext cx="1524000" cy="609600"/>
                </a:xfrm>
                <a:prstGeom prst="roundRect">
                  <a:avLst/>
                </a:prstGeom>
                <a:grpFill/>
              </p:spPr>
              <p:style>
                <a:lnRef idx="2">
                  <a:schemeClr val="accent6">
                    <a:shade val="15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CN" altLang="en-US" dirty="0">
                      <a:solidFill>
                        <a:schemeClr val="tx1"/>
                      </a:solidFill>
                    </a:rPr>
                    <a:t>委托实验</a:t>
                  </a:r>
                  <a:endParaRPr lang="zh-CN" altLang="en-US" dirty="0">
                    <a:solidFill>
                      <a:schemeClr val="tx1"/>
                    </a:solidFill>
                  </a:endParaRPr>
                </a:p>
              </p:txBody>
            </p:sp>
          </p:grpSp>
          <p:cxnSp>
            <p:nvCxnSpPr>
              <p:cNvPr id="29" name="直接箭头连接符 28"/>
              <p:cNvCxnSpPr>
                <a:stCxn id="16" idx="2"/>
                <a:endCxn id="17" idx="0"/>
              </p:cNvCxnSpPr>
              <p:nvPr/>
            </p:nvCxnSpPr>
            <p:spPr>
              <a:xfrm>
                <a:off x="9780495" y="1500966"/>
                <a:ext cx="0" cy="336180"/>
              </a:xfrm>
              <a:prstGeom prst="straightConnector1">
                <a:avLst/>
              </a:prstGeom>
              <a:grpFill/>
              <a:ln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直接箭头连接符 29"/>
              <p:cNvCxnSpPr/>
              <p:nvPr/>
            </p:nvCxnSpPr>
            <p:spPr>
              <a:xfrm>
                <a:off x="9780495" y="3943841"/>
                <a:ext cx="0" cy="336180"/>
              </a:xfrm>
              <a:prstGeom prst="straightConnector1">
                <a:avLst/>
              </a:prstGeom>
              <a:grpFill/>
              <a:ln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直接箭头连接符 30"/>
              <p:cNvCxnSpPr>
                <a:stCxn id="23" idx="2"/>
                <a:endCxn id="22" idx="0"/>
              </p:cNvCxnSpPr>
              <p:nvPr/>
            </p:nvCxnSpPr>
            <p:spPr>
              <a:xfrm>
                <a:off x="9780495" y="4719290"/>
                <a:ext cx="0" cy="345131"/>
              </a:xfrm>
              <a:prstGeom prst="straightConnector1">
                <a:avLst/>
              </a:prstGeom>
              <a:grpFill/>
              <a:ln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直接箭头连接符 31"/>
              <p:cNvCxnSpPr>
                <a:stCxn id="22" idx="2"/>
                <a:endCxn id="24" idx="0"/>
              </p:cNvCxnSpPr>
              <p:nvPr/>
            </p:nvCxnSpPr>
            <p:spPr>
              <a:xfrm>
                <a:off x="9780495" y="5503690"/>
                <a:ext cx="0" cy="345131"/>
              </a:xfrm>
              <a:prstGeom prst="straightConnector1">
                <a:avLst/>
              </a:prstGeom>
              <a:grpFill/>
              <a:ln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连接符: 肘形 32"/>
              <p:cNvCxnSpPr>
                <a:stCxn id="17" idx="2"/>
                <a:endCxn id="19" idx="0"/>
              </p:cNvCxnSpPr>
              <p:nvPr/>
            </p:nvCxnSpPr>
            <p:spPr>
              <a:xfrm rot="5400000">
                <a:off x="9153988" y="1885305"/>
                <a:ext cx="235396" cy="1017617"/>
              </a:xfrm>
              <a:prstGeom prst="bentConnector3">
                <a:avLst/>
              </a:prstGeom>
              <a:grpFill/>
              <a:ln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" name="连接符: 肘形 33"/>
              <p:cNvCxnSpPr>
                <a:stCxn id="17" idx="2"/>
                <a:endCxn id="20" idx="0"/>
              </p:cNvCxnSpPr>
              <p:nvPr/>
            </p:nvCxnSpPr>
            <p:spPr>
              <a:xfrm rot="16200000" flipH="1">
                <a:off x="10171432" y="1885478"/>
                <a:ext cx="235396" cy="1017270"/>
              </a:xfrm>
              <a:prstGeom prst="bentConnector3">
                <a:avLst/>
              </a:prstGeom>
              <a:grpFill/>
              <a:ln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" name="连接符: 肘形 34"/>
              <p:cNvCxnSpPr>
                <a:stCxn id="19" idx="2"/>
                <a:endCxn id="21" idx="0"/>
              </p:cNvCxnSpPr>
              <p:nvPr/>
            </p:nvCxnSpPr>
            <p:spPr>
              <a:xfrm rot="16200000" flipH="1">
                <a:off x="9101355" y="2816480"/>
                <a:ext cx="340664" cy="1017617"/>
              </a:xfrm>
              <a:prstGeom prst="bentConnector3">
                <a:avLst/>
              </a:prstGeom>
              <a:grpFill/>
              <a:ln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" name="连接符: 肘形 35"/>
              <p:cNvCxnSpPr>
                <a:stCxn id="20" idx="2"/>
                <a:endCxn id="21" idx="0"/>
              </p:cNvCxnSpPr>
              <p:nvPr/>
            </p:nvCxnSpPr>
            <p:spPr>
              <a:xfrm rot="5400000">
                <a:off x="10118799" y="2816655"/>
                <a:ext cx="340663" cy="1017270"/>
              </a:xfrm>
              <a:prstGeom prst="bentConnector3">
                <a:avLst/>
              </a:prstGeom>
              <a:grpFill/>
              <a:ln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" name="连接符: 肘形 36"/>
              <p:cNvCxnSpPr>
                <a:stCxn id="24" idx="2"/>
                <a:endCxn id="27" idx="0"/>
              </p:cNvCxnSpPr>
              <p:nvPr/>
            </p:nvCxnSpPr>
            <p:spPr>
              <a:xfrm rot="5400000">
                <a:off x="9163807" y="6016534"/>
                <a:ext cx="345133" cy="888245"/>
              </a:xfrm>
              <a:prstGeom prst="bentConnector3">
                <a:avLst/>
              </a:prstGeom>
              <a:grpFill/>
              <a:ln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8" name="连接符: 肘形 37"/>
              <p:cNvCxnSpPr>
                <a:stCxn id="24" idx="2"/>
                <a:endCxn id="28" idx="0"/>
              </p:cNvCxnSpPr>
              <p:nvPr/>
            </p:nvCxnSpPr>
            <p:spPr>
              <a:xfrm rot="16200000" flipH="1">
                <a:off x="10052052" y="6016533"/>
                <a:ext cx="345131" cy="888244"/>
              </a:xfrm>
              <a:prstGeom prst="bentConnector3">
                <a:avLst/>
              </a:prstGeom>
              <a:grpFill/>
              <a:ln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50" name="矩形: 圆角 49"/>
            <p:cNvSpPr/>
            <p:nvPr/>
          </p:nvSpPr>
          <p:spPr>
            <a:xfrm>
              <a:off x="9154865" y="6199301"/>
              <a:ext cx="1243034" cy="443271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>
                  <a:solidFill>
                    <a:schemeClr val="tx1"/>
                  </a:solidFill>
                </a:rPr>
                <a:t>费用结算</a:t>
              </a:r>
              <a:endParaRPr lang="zh-CN" alt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52" name="连接符: 肘形 51"/>
            <p:cNvCxnSpPr>
              <a:stCxn id="27" idx="2"/>
              <a:endCxn id="50" idx="0"/>
            </p:cNvCxnSpPr>
            <p:nvPr/>
          </p:nvCxnSpPr>
          <p:spPr>
            <a:xfrm rot="16200000" flipH="1">
              <a:off x="9239128" y="5662046"/>
              <a:ext cx="274751" cy="799758"/>
            </a:xfrm>
            <a:prstGeom prst="bentConnector3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连接符: 肘形 53"/>
            <p:cNvCxnSpPr>
              <a:stCxn id="28" idx="2"/>
              <a:endCxn id="50" idx="0"/>
            </p:cNvCxnSpPr>
            <p:nvPr/>
          </p:nvCxnSpPr>
          <p:spPr>
            <a:xfrm rot="5400000">
              <a:off x="10038885" y="5662047"/>
              <a:ext cx="274752" cy="799757"/>
            </a:xfrm>
            <a:prstGeom prst="bentConnector3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14942" y="80456"/>
            <a:ext cx="12192000" cy="809384"/>
            <a:chOff x="-9427" y="38946"/>
            <a:chExt cx="12192000" cy="809384"/>
          </a:xfrm>
        </p:grpSpPr>
        <p:grpSp>
          <p:nvGrpSpPr>
            <p:cNvPr id="18" name="组合 2"/>
            <p:cNvGrpSpPr/>
            <p:nvPr/>
          </p:nvGrpSpPr>
          <p:grpSpPr bwMode="auto">
            <a:xfrm>
              <a:off x="-9427" y="768955"/>
              <a:ext cx="12192000" cy="79375"/>
              <a:chOff x="0" y="765274"/>
              <a:chExt cx="9144000" cy="71438"/>
            </a:xfrm>
          </p:grpSpPr>
          <p:sp>
            <p:nvSpPr>
              <p:cNvPr id="20" name="Line 6"/>
              <p:cNvSpPr>
                <a:spLocks noChangeShapeType="1"/>
              </p:cNvSpPr>
              <p:nvPr/>
            </p:nvSpPr>
            <p:spPr bwMode="auto">
              <a:xfrm>
                <a:off x="0" y="765274"/>
                <a:ext cx="9144000" cy="0"/>
              </a:xfrm>
              <a:prstGeom prst="line">
                <a:avLst/>
              </a:prstGeom>
              <a:noFill/>
              <a:ln w="57150">
                <a:solidFill>
                  <a:srgbClr val="002060"/>
                </a:solidFill>
                <a:rou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2" name="Line 7"/>
              <p:cNvSpPr>
                <a:spLocks noChangeShapeType="1"/>
              </p:cNvSpPr>
              <p:nvPr/>
            </p:nvSpPr>
            <p:spPr bwMode="auto">
              <a:xfrm>
                <a:off x="0" y="836712"/>
                <a:ext cx="9144000" cy="0"/>
              </a:xfrm>
              <a:prstGeom prst="line">
                <a:avLst/>
              </a:prstGeom>
              <a:noFill/>
              <a:ln w="28575">
                <a:solidFill>
                  <a:srgbClr val="C00000"/>
                </a:solidFill>
                <a:rou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9" name="文本框 18"/>
            <p:cNvSpPr txBox="1"/>
            <p:nvPr/>
          </p:nvSpPr>
          <p:spPr>
            <a:xfrm>
              <a:off x="144781" y="38946"/>
              <a:ext cx="1039743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solidFill>
                    <a:srgbClr val="002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四、实验动物管理系统   </a:t>
              </a:r>
              <a:r>
                <a:rPr lang="zh-CN" altLang="en-US" sz="2400" b="1" dirty="0">
                  <a:solidFill>
                    <a:srgbClr val="002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账号激活</a:t>
              </a:r>
              <a:endParaRPr lang="zh-CN" altLang="en-US" sz="32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rcRect l="16884"/>
          <a:stretch>
            <a:fillRect/>
          </a:stretch>
        </p:blipFill>
        <p:spPr>
          <a:xfrm>
            <a:off x="169150" y="1138515"/>
            <a:ext cx="7416168" cy="116541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2003" y="969215"/>
            <a:ext cx="3875057" cy="441386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箭头: 右 11"/>
          <p:cNvSpPr/>
          <p:nvPr/>
        </p:nvSpPr>
        <p:spPr>
          <a:xfrm>
            <a:off x="7555798" y="1482900"/>
            <a:ext cx="665901" cy="591499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8525435" y="1540117"/>
            <a:ext cx="1308847" cy="1732001"/>
          </a:xfrm>
          <a:prstGeom prst="rect">
            <a:avLst/>
          </a:prstGeom>
          <a:noFill/>
          <a:ln w="28575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zh-CN" altLang="en-US" sz="40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3"/>
          <a:srcRect l="12656"/>
          <a:stretch>
            <a:fillRect/>
          </a:stretch>
        </p:blipFill>
        <p:spPr>
          <a:xfrm>
            <a:off x="169150" y="2540001"/>
            <a:ext cx="7416168" cy="112431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6" name="箭头: 右 15"/>
          <p:cNvSpPr/>
          <p:nvPr/>
        </p:nvSpPr>
        <p:spPr>
          <a:xfrm flipH="1">
            <a:off x="7538899" y="2509452"/>
            <a:ext cx="665901" cy="591499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4"/>
          <a:srcRect b="32052"/>
          <a:stretch>
            <a:fillRect/>
          </a:stretch>
        </p:blipFill>
        <p:spPr>
          <a:xfrm>
            <a:off x="169150" y="3937492"/>
            <a:ext cx="7416167" cy="266333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0" name="形状 29"/>
          <p:cNvSpPr/>
          <p:nvPr/>
        </p:nvSpPr>
        <p:spPr>
          <a:xfrm rot="17203626" flipH="1">
            <a:off x="3850097" y="2090244"/>
            <a:ext cx="1805756" cy="2401287"/>
          </a:xfrm>
          <a:prstGeom prst="swooshArrow">
            <a:avLst>
              <a:gd name="adj1" fmla="val 16310"/>
              <a:gd name="adj2" fmla="val 20302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31" name="文本框 30"/>
          <p:cNvSpPr txBox="1"/>
          <p:nvPr/>
        </p:nvSpPr>
        <p:spPr>
          <a:xfrm>
            <a:off x="7943850" y="5543550"/>
            <a:ext cx="4153210" cy="923330"/>
          </a:xfrm>
          <a:prstGeom prst="rect">
            <a:avLst/>
          </a:prstGeom>
          <a:noFill/>
          <a:ln w="19050">
            <a:solidFill>
              <a:srgbClr val="FF0000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u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新用户成功登录系统即完成激活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Wingdings" panose="05000000000000000000" pitchFamily="2" charset="2"/>
              <a:buChar char="u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更改密码：登录医学所统一身份平台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hlinkClick r:id="rId5"/>
              </a:rPr>
              <a:t>https://iportal.ibmc.ac.cn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6589455" y="1200147"/>
            <a:ext cx="539564" cy="444924"/>
          </a:xfrm>
          <a:prstGeom prst="rect">
            <a:avLst/>
          </a:prstGeom>
          <a:noFill/>
          <a:ln w="28575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6411210" y="2582739"/>
            <a:ext cx="539564" cy="444924"/>
          </a:xfrm>
          <a:prstGeom prst="rect">
            <a:avLst/>
          </a:prstGeom>
          <a:noFill/>
          <a:ln w="28575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zh-CN" altLang="en-US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14942" y="80456"/>
            <a:ext cx="12192000" cy="809384"/>
            <a:chOff x="-9427" y="38946"/>
            <a:chExt cx="12192000" cy="809384"/>
          </a:xfrm>
        </p:grpSpPr>
        <p:grpSp>
          <p:nvGrpSpPr>
            <p:cNvPr id="18" name="组合 2"/>
            <p:cNvGrpSpPr/>
            <p:nvPr/>
          </p:nvGrpSpPr>
          <p:grpSpPr bwMode="auto">
            <a:xfrm>
              <a:off x="-9427" y="768955"/>
              <a:ext cx="12192000" cy="79375"/>
              <a:chOff x="0" y="765274"/>
              <a:chExt cx="9144000" cy="71438"/>
            </a:xfrm>
          </p:grpSpPr>
          <p:sp>
            <p:nvSpPr>
              <p:cNvPr id="20" name="Line 6"/>
              <p:cNvSpPr>
                <a:spLocks noChangeShapeType="1"/>
              </p:cNvSpPr>
              <p:nvPr/>
            </p:nvSpPr>
            <p:spPr bwMode="auto">
              <a:xfrm>
                <a:off x="0" y="765274"/>
                <a:ext cx="9144000" cy="0"/>
              </a:xfrm>
              <a:prstGeom prst="line">
                <a:avLst/>
              </a:prstGeom>
              <a:noFill/>
              <a:ln w="57150">
                <a:solidFill>
                  <a:srgbClr val="002060"/>
                </a:solidFill>
                <a:rou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2" name="Line 7"/>
              <p:cNvSpPr>
                <a:spLocks noChangeShapeType="1"/>
              </p:cNvSpPr>
              <p:nvPr/>
            </p:nvSpPr>
            <p:spPr bwMode="auto">
              <a:xfrm>
                <a:off x="0" y="836712"/>
                <a:ext cx="9144000" cy="0"/>
              </a:xfrm>
              <a:prstGeom prst="line">
                <a:avLst/>
              </a:prstGeom>
              <a:noFill/>
              <a:ln w="28575">
                <a:solidFill>
                  <a:srgbClr val="C00000"/>
                </a:solidFill>
                <a:rou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9" name="文本框 18"/>
            <p:cNvSpPr txBox="1"/>
            <p:nvPr/>
          </p:nvSpPr>
          <p:spPr>
            <a:xfrm>
              <a:off x="144781" y="38946"/>
              <a:ext cx="1039743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solidFill>
                    <a:srgbClr val="002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四、实验动物管理系统   </a:t>
              </a:r>
              <a:r>
                <a:rPr lang="zh-CN" altLang="en-US" sz="2400" b="1" dirty="0">
                  <a:solidFill>
                    <a:srgbClr val="002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角色设置</a:t>
              </a:r>
              <a:endParaRPr lang="zh-CN" altLang="en-US" sz="32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31" name="文本框 30"/>
          <p:cNvSpPr txBox="1"/>
          <p:nvPr/>
        </p:nvSpPr>
        <p:spPr>
          <a:xfrm>
            <a:off x="224062" y="946874"/>
            <a:ext cx="11801476" cy="1941685"/>
          </a:xfrm>
          <a:prstGeom prst="rect">
            <a:avLst/>
          </a:prstGeom>
          <a:noFill/>
          <a:ln w="19050">
            <a:solidFill>
              <a:srgbClr val="FF0000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角色设置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（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激活账号后，联系系统管理员设置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）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PI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：课题组责任人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课题组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部门负责人：负责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预审实验伦理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，课题组管理等，可由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PI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本人或其指定人员担任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课题组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部门秘书：负责课题组管理，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成员申请审核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动物订单审核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，费用结算等，可由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PI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本人或其指定人员担任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实验人员：默认角色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7" name="图片 3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4062" y="3436548"/>
            <a:ext cx="11829600" cy="3340996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38124" y="5547979"/>
            <a:ext cx="981075" cy="1191465"/>
          </a:xfrm>
          <a:prstGeom prst="rect">
            <a:avLst/>
          </a:prstGeom>
          <a:noFill/>
          <a:ln w="28575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文本框 37"/>
          <p:cNvSpPr txBox="1"/>
          <p:nvPr/>
        </p:nvSpPr>
        <p:spPr>
          <a:xfrm>
            <a:off x="224062" y="2827447"/>
            <a:ext cx="11801476" cy="458908"/>
          </a:xfrm>
          <a:prstGeom prst="rect">
            <a:avLst/>
          </a:prstGeom>
          <a:noFill/>
          <a:ln w="19050">
            <a:solidFill>
              <a:srgbClr val="FF0000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创建课题组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（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账号角色为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PI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，则自动创建课题组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）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14942" y="80456"/>
            <a:ext cx="12192000" cy="809384"/>
            <a:chOff x="-9427" y="38946"/>
            <a:chExt cx="12192000" cy="809384"/>
          </a:xfrm>
        </p:grpSpPr>
        <p:grpSp>
          <p:nvGrpSpPr>
            <p:cNvPr id="18" name="组合 2"/>
            <p:cNvGrpSpPr/>
            <p:nvPr/>
          </p:nvGrpSpPr>
          <p:grpSpPr bwMode="auto">
            <a:xfrm>
              <a:off x="-9427" y="768955"/>
              <a:ext cx="12192000" cy="79375"/>
              <a:chOff x="0" y="765274"/>
              <a:chExt cx="9144000" cy="71438"/>
            </a:xfrm>
          </p:grpSpPr>
          <p:sp>
            <p:nvSpPr>
              <p:cNvPr id="20" name="Line 6"/>
              <p:cNvSpPr>
                <a:spLocks noChangeShapeType="1"/>
              </p:cNvSpPr>
              <p:nvPr/>
            </p:nvSpPr>
            <p:spPr bwMode="auto">
              <a:xfrm>
                <a:off x="0" y="765274"/>
                <a:ext cx="9144000" cy="0"/>
              </a:xfrm>
              <a:prstGeom prst="line">
                <a:avLst/>
              </a:prstGeom>
              <a:noFill/>
              <a:ln w="57150">
                <a:solidFill>
                  <a:srgbClr val="002060"/>
                </a:solidFill>
                <a:rou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2" name="Line 7"/>
              <p:cNvSpPr>
                <a:spLocks noChangeShapeType="1"/>
              </p:cNvSpPr>
              <p:nvPr/>
            </p:nvSpPr>
            <p:spPr bwMode="auto">
              <a:xfrm>
                <a:off x="0" y="836712"/>
                <a:ext cx="9144000" cy="0"/>
              </a:xfrm>
              <a:prstGeom prst="line">
                <a:avLst/>
              </a:prstGeom>
              <a:noFill/>
              <a:ln w="28575">
                <a:solidFill>
                  <a:srgbClr val="C00000"/>
                </a:solidFill>
                <a:rou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9" name="文本框 18"/>
            <p:cNvSpPr txBox="1"/>
            <p:nvPr/>
          </p:nvSpPr>
          <p:spPr>
            <a:xfrm>
              <a:off x="144781" y="38946"/>
              <a:ext cx="1039743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solidFill>
                    <a:srgbClr val="002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四、实验动物管理系统   </a:t>
              </a:r>
              <a:r>
                <a:rPr lang="zh-CN" altLang="en-US" sz="2400" b="1" dirty="0">
                  <a:solidFill>
                    <a:srgbClr val="002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加入课题组</a:t>
              </a:r>
              <a:endParaRPr lang="zh-CN" altLang="en-US" sz="32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31" name="文本框 30"/>
          <p:cNvSpPr txBox="1"/>
          <p:nvPr/>
        </p:nvSpPr>
        <p:spPr>
          <a:xfrm>
            <a:off x="238124" y="1104900"/>
            <a:ext cx="5791200" cy="458908"/>
          </a:xfrm>
          <a:prstGeom prst="rect">
            <a:avLst/>
          </a:prstGeom>
          <a:noFill/>
          <a:ln w="19050">
            <a:solidFill>
              <a:srgbClr val="FF0000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方式一：实验人员申请加入课题组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238125" y="1778867"/>
            <a:ext cx="5791200" cy="3752849"/>
            <a:chOff x="238124" y="1778867"/>
            <a:chExt cx="7762875" cy="3655410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238124" y="1778867"/>
              <a:ext cx="7762875" cy="365541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5" name="矩形 4"/>
            <p:cNvSpPr/>
            <p:nvPr/>
          </p:nvSpPr>
          <p:spPr>
            <a:xfrm>
              <a:off x="343461" y="4301220"/>
              <a:ext cx="1066239" cy="413656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" name="矩形 1"/>
            <p:cNvSpPr/>
            <p:nvPr/>
          </p:nvSpPr>
          <p:spPr>
            <a:xfrm>
              <a:off x="1781454" y="1778867"/>
              <a:ext cx="1066239" cy="413656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" name="矩形 2"/>
            <p:cNvSpPr/>
            <p:nvPr/>
          </p:nvSpPr>
          <p:spPr>
            <a:xfrm>
              <a:off x="6220104" y="4801162"/>
              <a:ext cx="1066239" cy="413656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endPara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6259103" y="1104900"/>
            <a:ext cx="5847172" cy="458908"/>
          </a:xfrm>
          <a:prstGeom prst="rect">
            <a:avLst/>
          </a:prstGeom>
          <a:noFill/>
          <a:ln w="19050">
            <a:solidFill>
              <a:srgbClr val="FF0000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方式二：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PI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或秘书添加实验人员进入课题组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38124" y="5884769"/>
            <a:ext cx="4610101" cy="458908"/>
          </a:xfrm>
          <a:prstGeom prst="rect">
            <a:avLst/>
          </a:prstGeom>
          <a:noFill/>
          <a:ln w="19050">
            <a:noFill/>
            <a:prstDash val="dash"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*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实验人员完成申请后，需要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PI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或秘书审核。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9103" y="1778866"/>
            <a:ext cx="5860751" cy="3752849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6344829" y="3205126"/>
            <a:ext cx="552070" cy="424682"/>
          </a:xfrm>
          <a:prstGeom prst="rect">
            <a:avLst/>
          </a:prstGeom>
          <a:noFill/>
          <a:ln w="28575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11554206" y="2838461"/>
            <a:ext cx="552070" cy="424682"/>
          </a:xfrm>
          <a:prstGeom prst="rect">
            <a:avLst/>
          </a:prstGeom>
          <a:noFill/>
          <a:ln w="28575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zh-CN" altLang="en-US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7039232" y="3538700"/>
            <a:ext cx="675097" cy="424682"/>
          </a:xfrm>
          <a:prstGeom prst="rect">
            <a:avLst/>
          </a:prstGeom>
          <a:noFill/>
          <a:ln w="28575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zh-CN" altLang="en-US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0" y="1"/>
            <a:ext cx="4141399" cy="6858000"/>
            <a:chOff x="0" y="0"/>
            <a:chExt cx="4141399" cy="7001163"/>
          </a:xfrm>
        </p:grpSpPr>
        <p:sp>
          <p:nvSpPr>
            <p:cNvPr id="7" name="矩形 6"/>
            <p:cNvSpPr/>
            <p:nvPr/>
          </p:nvSpPr>
          <p:spPr>
            <a:xfrm>
              <a:off x="0" y="0"/>
              <a:ext cx="4141399" cy="7001163"/>
            </a:xfrm>
            <a:prstGeom prst="rect">
              <a:avLst/>
            </a:prstGeom>
            <a:solidFill>
              <a:schemeClr val="accent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384996" y="854044"/>
              <a:ext cx="3394642" cy="5442011"/>
            </a:xfrm>
            <a:prstGeom prst="rect">
              <a:avLst/>
            </a:prstGeom>
          </p:spPr>
        </p:pic>
      </p:grpSp>
      <p:cxnSp>
        <p:nvCxnSpPr>
          <p:cNvPr id="3" name="14"/>
          <p:cNvCxnSpPr/>
          <p:nvPr/>
        </p:nvCxnSpPr>
        <p:spPr bwMode="auto">
          <a:xfrm>
            <a:off x="4235439" y="1769648"/>
            <a:ext cx="0" cy="4392000"/>
          </a:xfrm>
          <a:prstGeom prst="line">
            <a:avLst/>
          </a:prstGeom>
          <a:noFill/>
          <a:ln w="9525" cap="flat" cmpd="sng" algn="ctr">
            <a:solidFill>
              <a:srgbClr val="FFFFFF">
                <a:lumMod val="75000"/>
              </a:srgbClr>
            </a:solidFill>
            <a:prstDash val="solid"/>
          </a:ln>
          <a:effectLst/>
        </p:spPr>
      </p:cxnSp>
      <p:cxnSp>
        <p:nvCxnSpPr>
          <p:cNvPr id="4" name="13"/>
          <p:cNvCxnSpPr/>
          <p:nvPr/>
        </p:nvCxnSpPr>
        <p:spPr bwMode="auto">
          <a:xfrm>
            <a:off x="4410534" y="6444968"/>
            <a:ext cx="6874182" cy="0"/>
          </a:xfrm>
          <a:prstGeom prst="line">
            <a:avLst/>
          </a:prstGeom>
          <a:noFill/>
          <a:ln w="9525" cap="flat" cmpd="sng" algn="ctr">
            <a:solidFill>
              <a:srgbClr val="FFFFFF">
                <a:lumMod val="75000"/>
              </a:srgbClr>
            </a:solidFill>
            <a:prstDash val="solid"/>
          </a:ln>
          <a:effectLst/>
        </p:spPr>
      </p:cxnSp>
      <p:cxnSp>
        <p:nvCxnSpPr>
          <p:cNvPr id="5" name="12"/>
          <p:cNvCxnSpPr/>
          <p:nvPr/>
        </p:nvCxnSpPr>
        <p:spPr bwMode="auto">
          <a:xfrm>
            <a:off x="11336595" y="1646298"/>
            <a:ext cx="0" cy="4392000"/>
          </a:xfrm>
          <a:prstGeom prst="line">
            <a:avLst/>
          </a:prstGeom>
          <a:noFill/>
          <a:ln w="9525" cap="flat" cmpd="sng" algn="ctr">
            <a:solidFill>
              <a:srgbClr val="FFFFFF">
                <a:lumMod val="75000"/>
              </a:srgbClr>
            </a:solidFill>
            <a:prstDash val="solid"/>
          </a:ln>
          <a:effectLst/>
        </p:spPr>
      </p:cxnSp>
      <p:cxnSp>
        <p:nvCxnSpPr>
          <p:cNvPr id="6" name="11"/>
          <p:cNvCxnSpPr/>
          <p:nvPr/>
        </p:nvCxnSpPr>
        <p:spPr bwMode="auto">
          <a:xfrm>
            <a:off x="4235712" y="1511544"/>
            <a:ext cx="1440000" cy="0"/>
          </a:xfrm>
          <a:prstGeom prst="line">
            <a:avLst/>
          </a:prstGeom>
          <a:noFill/>
          <a:ln w="9525" cap="flat" cmpd="sng" algn="ctr">
            <a:solidFill>
              <a:srgbClr val="FFFFFF">
                <a:lumMod val="75000"/>
              </a:srgbClr>
            </a:solidFill>
            <a:prstDash val="solid"/>
          </a:ln>
          <a:effectLst/>
        </p:spPr>
      </p:cxnSp>
      <p:cxnSp>
        <p:nvCxnSpPr>
          <p:cNvPr id="9" name="10"/>
          <p:cNvCxnSpPr/>
          <p:nvPr/>
        </p:nvCxnSpPr>
        <p:spPr bwMode="auto">
          <a:xfrm>
            <a:off x="8858976" y="1302895"/>
            <a:ext cx="1440000" cy="0"/>
          </a:xfrm>
          <a:prstGeom prst="line">
            <a:avLst/>
          </a:prstGeom>
          <a:noFill/>
          <a:ln w="9525" cap="flat" cmpd="sng" algn="ctr">
            <a:solidFill>
              <a:srgbClr val="FFFFFF">
                <a:lumMod val="75000"/>
              </a:srgbClr>
            </a:solidFill>
            <a:prstDash val="solid"/>
          </a:ln>
          <a:effectLst/>
        </p:spPr>
      </p:cxnSp>
      <p:sp>
        <p:nvSpPr>
          <p:cNvPr id="10" name="9"/>
          <p:cNvSpPr txBox="1">
            <a:spLocks noChangeArrowheads="1"/>
          </p:cNvSpPr>
          <p:nvPr/>
        </p:nvSpPr>
        <p:spPr bwMode="auto">
          <a:xfrm>
            <a:off x="5637060" y="241628"/>
            <a:ext cx="424353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48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汇报提纲</a:t>
            </a:r>
            <a:endParaRPr kumimoji="0" lang="zh-CN" altLang="en-US" sz="48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3" name="5"/>
          <p:cNvSpPr>
            <a:spLocks noChangeArrowheads="1"/>
          </p:cNvSpPr>
          <p:nvPr/>
        </p:nvSpPr>
        <p:spPr bwMode="auto">
          <a:xfrm>
            <a:off x="5614086" y="1568828"/>
            <a:ext cx="3352462" cy="469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b="1" i="0" u="none" strike="noStrike" kern="0" cap="none" spc="0" normalizeH="0" baseline="0" noProof="0" dirty="0">
                <a:ln>
                  <a:noFill/>
                </a:ln>
                <a:solidFill>
                  <a:srgbClr val="00409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一、</a:t>
            </a:r>
            <a:r>
              <a:rPr lang="zh-CN" altLang="en-US" b="1" kern="0" dirty="0">
                <a:solidFill>
                  <a:srgbClr val="00409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中心</a:t>
            </a:r>
            <a:r>
              <a:rPr kumimoji="0" lang="zh-CN" altLang="en-US" b="1" i="0" u="none" strike="noStrike" kern="0" cap="none" spc="0" normalizeH="0" baseline="0" noProof="0" dirty="0">
                <a:ln>
                  <a:noFill/>
                </a:ln>
                <a:solidFill>
                  <a:srgbClr val="00409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总体情况</a:t>
            </a:r>
            <a:endParaRPr kumimoji="0" lang="zh-CN" altLang="en-US" b="1" i="0" u="none" strike="noStrike" kern="0" cap="none" spc="0" normalizeH="0" baseline="0" noProof="0" dirty="0">
              <a:ln>
                <a:noFill/>
              </a:ln>
              <a:solidFill>
                <a:srgbClr val="004098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3" name="5"/>
          <p:cNvSpPr>
            <a:spLocks noChangeArrowheads="1"/>
          </p:cNvSpPr>
          <p:nvPr/>
        </p:nvSpPr>
        <p:spPr bwMode="auto">
          <a:xfrm>
            <a:off x="5614086" y="2776756"/>
            <a:ext cx="3730618" cy="469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b="1" i="0" u="none" strike="noStrike" kern="0" cap="none" spc="0" normalizeH="0" baseline="0" noProof="0" dirty="0">
              <a:ln>
                <a:noFill/>
              </a:ln>
              <a:solidFill>
                <a:srgbClr val="004098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6" name="5"/>
          <p:cNvSpPr>
            <a:spLocks noChangeArrowheads="1"/>
          </p:cNvSpPr>
          <p:nvPr/>
        </p:nvSpPr>
        <p:spPr bwMode="auto">
          <a:xfrm>
            <a:off x="5614086" y="2329612"/>
            <a:ext cx="3865578" cy="469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lvl="0" algn="just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zh-CN" altLang="en-US" b="1" kern="0" dirty="0">
                <a:solidFill>
                  <a:srgbClr val="00409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二、考试系统</a:t>
            </a:r>
            <a:endParaRPr lang="zh-CN" altLang="en-US" b="1" kern="0" dirty="0">
              <a:solidFill>
                <a:srgbClr val="004098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6" name="5"/>
          <p:cNvSpPr>
            <a:spLocks noChangeArrowheads="1"/>
          </p:cNvSpPr>
          <p:nvPr/>
        </p:nvSpPr>
        <p:spPr bwMode="auto">
          <a:xfrm>
            <a:off x="5614086" y="3159175"/>
            <a:ext cx="3730618" cy="469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zh-CN" altLang="en-US" b="1" kern="0" dirty="0">
                <a:solidFill>
                  <a:srgbClr val="00409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三、仪器预约管理系统</a:t>
            </a:r>
            <a:endParaRPr lang="zh-CN" altLang="en-US" b="1" kern="0" dirty="0">
              <a:solidFill>
                <a:srgbClr val="004098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7" name="5"/>
          <p:cNvSpPr>
            <a:spLocks noChangeArrowheads="1"/>
          </p:cNvSpPr>
          <p:nvPr/>
        </p:nvSpPr>
        <p:spPr bwMode="auto">
          <a:xfrm>
            <a:off x="5614086" y="4809066"/>
            <a:ext cx="4243533" cy="469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b="1" kern="0" dirty="0">
                <a:solidFill>
                  <a:srgbClr val="00409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五、收费流程</a:t>
            </a:r>
            <a:endParaRPr kumimoji="0" lang="zh-CN" altLang="en-US" b="1" i="0" u="none" strike="noStrike" kern="0" cap="none" spc="0" normalizeH="0" baseline="0" noProof="0" dirty="0">
              <a:ln>
                <a:noFill/>
              </a:ln>
              <a:solidFill>
                <a:srgbClr val="004098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8" name="5"/>
          <p:cNvSpPr>
            <a:spLocks noChangeArrowheads="1"/>
          </p:cNvSpPr>
          <p:nvPr/>
        </p:nvSpPr>
        <p:spPr bwMode="auto">
          <a:xfrm>
            <a:off x="5614086" y="3984120"/>
            <a:ext cx="3865578" cy="469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zh-CN" altLang="en-US" b="1" kern="0" dirty="0">
                <a:solidFill>
                  <a:srgbClr val="00409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四、实验动物管理系统</a:t>
            </a:r>
            <a:endParaRPr lang="zh-CN" altLang="en-US" b="1" kern="0" dirty="0">
              <a:solidFill>
                <a:srgbClr val="004098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9" name="5"/>
          <p:cNvSpPr>
            <a:spLocks noChangeArrowheads="1"/>
          </p:cNvSpPr>
          <p:nvPr/>
        </p:nvSpPr>
        <p:spPr bwMode="auto">
          <a:xfrm>
            <a:off x="5614085" y="5637183"/>
            <a:ext cx="5164159" cy="469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b="1" kern="0" dirty="0">
                <a:solidFill>
                  <a:srgbClr val="00409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六、论文致谢奖励</a:t>
            </a:r>
            <a:endParaRPr kumimoji="0" lang="zh-CN" altLang="en-US" b="1" i="0" u="none" strike="noStrike" kern="0" cap="none" spc="0" normalizeH="0" baseline="0" noProof="0" dirty="0">
              <a:ln>
                <a:noFill/>
              </a:ln>
              <a:solidFill>
                <a:srgbClr val="004098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14942" y="80456"/>
            <a:ext cx="12192000" cy="809384"/>
            <a:chOff x="-9427" y="38946"/>
            <a:chExt cx="12192000" cy="809384"/>
          </a:xfrm>
        </p:grpSpPr>
        <p:grpSp>
          <p:nvGrpSpPr>
            <p:cNvPr id="18" name="组合 2"/>
            <p:cNvGrpSpPr/>
            <p:nvPr/>
          </p:nvGrpSpPr>
          <p:grpSpPr bwMode="auto">
            <a:xfrm>
              <a:off x="-9427" y="768955"/>
              <a:ext cx="12192000" cy="79375"/>
              <a:chOff x="0" y="765274"/>
              <a:chExt cx="9144000" cy="71438"/>
            </a:xfrm>
          </p:grpSpPr>
          <p:sp>
            <p:nvSpPr>
              <p:cNvPr id="20" name="Line 6"/>
              <p:cNvSpPr>
                <a:spLocks noChangeShapeType="1"/>
              </p:cNvSpPr>
              <p:nvPr/>
            </p:nvSpPr>
            <p:spPr bwMode="auto">
              <a:xfrm>
                <a:off x="0" y="765274"/>
                <a:ext cx="9144000" cy="0"/>
              </a:xfrm>
              <a:prstGeom prst="line">
                <a:avLst/>
              </a:prstGeom>
              <a:noFill/>
              <a:ln w="57150">
                <a:solidFill>
                  <a:srgbClr val="002060"/>
                </a:solidFill>
                <a:rou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2" name="Line 7"/>
              <p:cNvSpPr>
                <a:spLocks noChangeShapeType="1"/>
              </p:cNvSpPr>
              <p:nvPr/>
            </p:nvSpPr>
            <p:spPr bwMode="auto">
              <a:xfrm>
                <a:off x="0" y="836712"/>
                <a:ext cx="9144000" cy="0"/>
              </a:xfrm>
              <a:prstGeom prst="line">
                <a:avLst/>
              </a:prstGeom>
              <a:noFill/>
              <a:ln w="28575">
                <a:solidFill>
                  <a:srgbClr val="C00000"/>
                </a:solidFill>
                <a:rou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9" name="文本框 18"/>
            <p:cNvSpPr txBox="1"/>
            <p:nvPr/>
          </p:nvSpPr>
          <p:spPr>
            <a:xfrm>
              <a:off x="144781" y="38946"/>
              <a:ext cx="1039743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solidFill>
                    <a:srgbClr val="002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四、实验动物管理系统   </a:t>
              </a:r>
              <a:r>
                <a:rPr lang="zh-CN" altLang="en-US" sz="2400" b="1" dirty="0">
                  <a:solidFill>
                    <a:srgbClr val="002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准入培训</a:t>
              </a:r>
              <a:endParaRPr lang="zh-CN" altLang="en-US" sz="32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517" y="1695185"/>
            <a:ext cx="12022850" cy="345601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文本框 3"/>
          <p:cNvSpPr txBox="1"/>
          <p:nvPr/>
        </p:nvSpPr>
        <p:spPr>
          <a:xfrm>
            <a:off x="169150" y="1063059"/>
            <a:ext cx="11801476" cy="458908"/>
          </a:xfrm>
          <a:prstGeom prst="rect">
            <a:avLst/>
          </a:prstGeom>
          <a:noFill/>
          <a:ln w="19050">
            <a:solidFill>
              <a:srgbClr val="FF0000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培训流程：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、下载熟悉动物实验须知 → 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、参加准入培训 → 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、参加实践带教 → 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、获得门禁权限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69150" y="5336033"/>
            <a:ext cx="5517275" cy="458908"/>
          </a:xfrm>
          <a:prstGeom prst="rect">
            <a:avLst/>
          </a:prstGeom>
          <a:noFill/>
          <a:ln w="19050">
            <a:noFill/>
            <a:prstDash val="dash"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*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准入培训和实践带教，需要在动物管理系统报名。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14942" y="80456"/>
            <a:ext cx="12192000" cy="809384"/>
            <a:chOff x="-9427" y="38946"/>
            <a:chExt cx="12192000" cy="809384"/>
          </a:xfrm>
        </p:grpSpPr>
        <p:grpSp>
          <p:nvGrpSpPr>
            <p:cNvPr id="18" name="组合 2"/>
            <p:cNvGrpSpPr/>
            <p:nvPr/>
          </p:nvGrpSpPr>
          <p:grpSpPr bwMode="auto">
            <a:xfrm>
              <a:off x="-9427" y="768955"/>
              <a:ext cx="12192000" cy="79375"/>
              <a:chOff x="0" y="765274"/>
              <a:chExt cx="9144000" cy="71438"/>
            </a:xfrm>
          </p:grpSpPr>
          <p:sp>
            <p:nvSpPr>
              <p:cNvPr id="20" name="Line 6"/>
              <p:cNvSpPr>
                <a:spLocks noChangeShapeType="1"/>
              </p:cNvSpPr>
              <p:nvPr/>
            </p:nvSpPr>
            <p:spPr bwMode="auto">
              <a:xfrm>
                <a:off x="0" y="765274"/>
                <a:ext cx="9144000" cy="0"/>
              </a:xfrm>
              <a:prstGeom prst="line">
                <a:avLst/>
              </a:prstGeom>
              <a:noFill/>
              <a:ln w="57150">
                <a:solidFill>
                  <a:srgbClr val="002060"/>
                </a:solidFill>
                <a:rou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2" name="Line 7"/>
              <p:cNvSpPr>
                <a:spLocks noChangeShapeType="1"/>
              </p:cNvSpPr>
              <p:nvPr/>
            </p:nvSpPr>
            <p:spPr bwMode="auto">
              <a:xfrm>
                <a:off x="0" y="836712"/>
                <a:ext cx="9144000" cy="0"/>
              </a:xfrm>
              <a:prstGeom prst="line">
                <a:avLst/>
              </a:prstGeom>
              <a:noFill/>
              <a:ln w="28575">
                <a:solidFill>
                  <a:srgbClr val="C00000"/>
                </a:solidFill>
                <a:rou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9" name="文本框 18"/>
            <p:cNvSpPr txBox="1"/>
            <p:nvPr/>
          </p:nvSpPr>
          <p:spPr>
            <a:xfrm>
              <a:off x="144781" y="38946"/>
              <a:ext cx="1039743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solidFill>
                    <a:srgbClr val="002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四、实验动物管理系统   </a:t>
              </a:r>
              <a:r>
                <a:rPr lang="zh-CN" altLang="en-US" sz="2400" b="1" dirty="0">
                  <a:solidFill>
                    <a:srgbClr val="002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伦理申请</a:t>
              </a:r>
              <a:endParaRPr lang="zh-CN" altLang="en-US" sz="32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485775" y="1120251"/>
            <a:ext cx="6886563" cy="1289905"/>
          </a:xfrm>
          <a:prstGeom prst="rect">
            <a:avLst/>
          </a:prstGeom>
          <a:noFill/>
          <a:ln w="19050">
            <a:solidFill>
              <a:srgbClr val="FF0000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动物实验伦理：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实验动物管理系统内填写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注意事项：需详尽完整地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描述对所有实验动物的所有操作。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审查流程：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479193" y="2640566"/>
            <a:ext cx="6886571" cy="1987683"/>
            <a:chOff x="169149" y="1856114"/>
            <a:chExt cx="6886571" cy="1987683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1"/>
            <a:srcRect r="42462"/>
            <a:stretch>
              <a:fillRect/>
            </a:stretch>
          </p:blipFill>
          <p:spPr>
            <a:xfrm>
              <a:off x="169149" y="1856114"/>
              <a:ext cx="6886571" cy="198768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6" name="矩形 5"/>
            <p:cNvSpPr/>
            <p:nvPr/>
          </p:nvSpPr>
          <p:spPr>
            <a:xfrm>
              <a:off x="364333" y="3120681"/>
              <a:ext cx="795427" cy="424682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1440658" y="3120681"/>
              <a:ext cx="795427" cy="424682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479193" y="5123600"/>
            <a:ext cx="6893144" cy="1289905"/>
          </a:xfrm>
          <a:prstGeom prst="rect">
            <a:avLst/>
          </a:prstGeom>
          <a:noFill/>
          <a:ln w="19050">
            <a:solidFill>
              <a:srgbClr val="FF0000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项目申报伦理：</a:t>
            </a:r>
            <a:endParaRPr lang="en-US" altLang="zh-CN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提交伦理申请书和伦理证明至科技管理处申婷婷老师邮箱（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shentingting@him.cas.cn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51" name="组合 50"/>
          <p:cNvGrpSpPr/>
          <p:nvPr/>
        </p:nvGrpSpPr>
        <p:grpSpPr>
          <a:xfrm>
            <a:off x="8134358" y="1017682"/>
            <a:ext cx="3314650" cy="5678265"/>
            <a:chOff x="8667758" y="1017682"/>
            <a:chExt cx="3314650" cy="5678265"/>
          </a:xfrm>
        </p:grpSpPr>
        <p:sp>
          <p:nvSpPr>
            <p:cNvPr id="12" name="矩形: 圆角 11"/>
            <p:cNvSpPr/>
            <p:nvPr/>
          </p:nvSpPr>
          <p:spPr>
            <a:xfrm>
              <a:off x="8667758" y="2325157"/>
              <a:ext cx="1985891" cy="573185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chemeClr val="tx1"/>
                  </a:solidFill>
                </a:rPr>
                <a:t>PI/</a:t>
              </a:r>
              <a:r>
                <a:rPr lang="zh-CN" altLang="en-US" dirty="0">
                  <a:solidFill>
                    <a:schemeClr val="tx1"/>
                  </a:solidFill>
                </a:rPr>
                <a:t>课题组负责人预审</a:t>
              </a:r>
              <a:endParaRPr lang="zh-CN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4" name="矩形: 圆角 23"/>
            <p:cNvSpPr/>
            <p:nvPr/>
          </p:nvSpPr>
          <p:spPr>
            <a:xfrm>
              <a:off x="8787899" y="3632632"/>
              <a:ext cx="1745607" cy="573185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>
                  <a:solidFill>
                    <a:schemeClr val="tx1"/>
                  </a:solidFill>
                </a:rPr>
                <a:t>伦理委员审查</a:t>
              </a:r>
              <a:endParaRPr lang="zh-CN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5" name="矩形: 圆角 24"/>
            <p:cNvSpPr/>
            <p:nvPr/>
          </p:nvSpPr>
          <p:spPr>
            <a:xfrm>
              <a:off x="8996327" y="1017682"/>
              <a:ext cx="1328759" cy="573185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>
                  <a:solidFill>
                    <a:schemeClr val="tx1"/>
                  </a:solidFill>
                </a:rPr>
                <a:t>提交申请</a:t>
              </a:r>
              <a:endParaRPr lang="zh-CN" alt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30" name="连接符: 肘形 29"/>
            <p:cNvCxnSpPr>
              <a:stCxn id="25" idx="3"/>
              <a:endCxn id="24" idx="3"/>
            </p:cNvCxnSpPr>
            <p:nvPr/>
          </p:nvCxnSpPr>
          <p:spPr>
            <a:xfrm>
              <a:off x="10325086" y="1304275"/>
              <a:ext cx="208420" cy="2614950"/>
            </a:xfrm>
            <a:prstGeom prst="bentConnector3">
              <a:avLst>
                <a:gd name="adj1" fmla="val 410766"/>
              </a:avLst>
            </a:prstGeom>
            <a:ln>
              <a:headEnd type="triangle"/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35" name="矩形: 圆角 34"/>
            <p:cNvSpPr/>
            <p:nvPr/>
          </p:nvSpPr>
          <p:spPr>
            <a:xfrm>
              <a:off x="8892112" y="4940107"/>
              <a:ext cx="1537179" cy="573185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>
                  <a:solidFill>
                    <a:schemeClr val="tx1"/>
                  </a:solidFill>
                </a:rPr>
                <a:t>通过审查</a:t>
              </a:r>
              <a:endParaRPr lang="zh-CN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6" name="矩形: 圆角 35"/>
            <p:cNvSpPr/>
            <p:nvPr/>
          </p:nvSpPr>
          <p:spPr>
            <a:xfrm>
              <a:off x="8892111" y="6122762"/>
              <a:ext cx="1537179" cy="573185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>
                  <a:solidFill>
                    <a:schemeClr val="tx1"/>
                  </a:solidFill>
                </a:rPr>
                <a:t>开展实验</a:t>
              </a:r>
              <a:endParaRPr lang="zh-CN" alt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38" name="直接箭头连接符 37"/>
            <p:cNvCxnSpPr>
              <a:stCxn id="25" idx="2"/>
              <a:endCxn id="12" idx="0"/>
            </p:cNvCxnSpPr>
            <p:nvPr/>
          </p:nvCxnSpPr>
          <p:spPr>
            <a:xfrm flipH="1">
              <a:off x="9660704" y="1590867"/>
              <a:ext cx="3" cy="734290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直接箭头连接符 40"/>
            <p:cNvCxnSpPr>
              <a:stCxn id="12" idx="2"/>
              <a:endCxn id="24" idx="0"/>
            </p:cNvCxnSpPr>
            <p:nvPr/>
          </p:nvCxnSpPr>
          <p:spPr>
            <a:xfrm flipH="1">
              <a:off x="9660703" y="2898342"/>
              <a:ext cx="1" cy="73429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直接箭头连接符 42"/>
            <p:cNvCxnSpPr>
              <a:stCxn id="24" idx="2"/>
              <a:endCxn id="35" idx="0"/>
            </p:cNvCxnSpPr>
            <p:nvPr/>
          </p:nvCxnSpPr>
          <p:spPr>
            <a:xfrm flipH="1">
              <a:off x="9660702" y="4205817"/>
              <a:ext cx="1" cy="73429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直接箭头连接符 44"/>
            <p:cNvCxnSpPr>
              <a:stCxn id="35" idx="2"/>
              <a:endCxn id="36" idx="0"/>
            </p:cNvCxnSpPr>
            <p:nvPr/>
          </p:nvCxnSpPr>
          <p:spPr>
            <a:xfrm flipH="1">
              <a:off x="9660701" y="5513292"/>
              <a:ext cx="1" cy="60947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矩形: 圆角 48"/>
            <p:cNvSpPr/>
            <p:nvPr/>
          </p:nvSpPr>
          <p:spPr>
            <a:xfrm>
              <a:off x="9689285" y="1774439"/>
              <a:ext cx="768580" cy="367146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>
                  <a:solidFill>
                    <a:schemeClr val="tx1"/>
                  </a:solidFill>
                </a:rPr>
                <a:t>返修</a:t>
              </a:r>
              <a:endParaRPr lang="zh-CN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50" name="矩形: 圆角 49"/>
            <p:cNvSpPr/>
            <p:nvPr/>
          </p:nvSpPr>
          <p:spPr>
            <a:xfrm>
              <a:off x="11213828" y="2359119"/>
              <a:ext cx="768580" cy="367146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>
                  <a:solidFill>
                    <a:schemeClr val="tx1"/>
                  </a:solidFill>
                </a:rPr>
                <a:t>返修</a:t>
              </a:r>
              <a:endParaRPr lang="zh-CN" altLang="en-US" dirty="0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1"/>
          <a:srcRect l="8771" r="10173"/>
          <a:stretch>
            <a:fillRect/>
          </a:stretch>
        </p:blipFill>
        <p:spPr>
          <a:xfrm>
            <a:off x="645796" y="973980"/>
            <a:ext cx="5621654" cy="3269529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17" name="组合 16"/>
          <p:cNvGrpSpPr/>
          <p:nvPr/>
        </p:nvGrpSpPr>
        <p:grpSpPr>
          <a:xfrm>
            <a:off x="14942" y="80456"/>
            <a:ext cx="12192000" cy="809384"/>
            <a:chOff x="-9427" y="38946"/>
            <a:chExt cx="12192000" cy="809384"/>
          </a:xfrm>
        </p:grpSpPr>
        <p:grpSp>
          <p:nvGrpSpPr>
            <p:cNvPr id="18" name="组合 2"/>
            <p:cNvGrpSpPr/>
            <p:nvPr/>
          </p:nvGrpSpPr>
          <p:grpSpPr bwMode="auto">
            <a:xfrm>
              <a:off x="-9427" y="768955"/>
              <a:ext cx="12192000" cy="79375"/>
              <a:chOff x="0" y="765274"/>
              <a:chExt cx="9144000" cy="71438"/>
            </a:xfrm>
          </p:grpSpPr>
          <p:sp>
            <p:nvSpPr>
              <p:cNvPr id="20" name="Line 6"/>
              <p:cNvSpPr>
                <a:spLocks noChangeShapeType="1"/>
              </p:cNvSpPr>
              <p:nvPr/>
            </p:nvSpPr>
            <p:spPr bwMode="auto">
              <a:xfrm>
                <a:off x="0" y="765274"/>
                <a:ext cx="9144000" cy="0"/>
              </a:xfrm>
              <a:prstGeom prst="line">
                <a:avLst/>
              </a:prstGeom>
              <a:noFill/>
              <a:ln w="57150">
                <a:solidFill>
                  <a:srgbClr val="002060"/>
                </a:solidFill>
                <a:rou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2" name="Line 7"/>
              <p:cNvSpPr>
                <a:spLocks noChangeShapeType="1"/>
              </p:cNvSpPr>
              <p:nvPr/>
            </p:nvSpPr>
            <p:spPr bwMode="auto">
              <a:xfrm>
                <a:off x="0" y="836712"/>
                <a:ext cx="9144000" cy="0"/>
              </a:xfrm>
              <a:prstGeom prst="line">
                <a:avLst/>
              </a:prstGeom>
              <a:noFill/>
              <a:ln w="28575">
                <a:solidFill>
                  <a:srgbClr val="C00000"/>
                </a:solidFill>
                <a:rou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9" name="文本框 18"/>
            <p:cNvSpPr txBox="1"/>
            <p:nvPr/>
          </p:nvSpPr>
          <p:spPr>
            <a:xfrm>
              <a:off x="144781" y="38946"/>
              <a:ext cx="1039743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solidFill>
                    <a:srgbClr val="002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四、实验动物管理系统   </a:t>
              </a:r>
              <a:r>
                <a:rPr lang="zh-CN" altLang="en-US" sz="2400" b="1" dirty="0">
                  <a:solidFill>
                    <a:srgbClr val="002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订购动物</a:t>
              </a:r>
              <a:r>
                <a:rPr lang="en-US" altLang="zh-CN" sz="2400" b="1" dirty="0">
                  <a:solidFill>
                    <a:srgbClr val="002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/</a:t>
              </a:r>
              <a:r>
                <a:rPr lang="zh-CN" altLang="en-US" sz="2400" b="1" dirty="0">
                  <a:solidFill>
                    <a:srgbClr val="002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委托实验</a:t>
              </a:r>
              <a:r>
                <a:rPr lang="en-US" altLang="zh-CN" sz="2400" b="1" dirty="0">
                  <a:solidFill>
                    <a:srgbClr val="002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/</a:t>
              </a:r>
              <a:r>
                <a:rPr lang="zh-CN" altLang="en-US" sz="2400" b="1" dirty="0">
                  <a:solidFill>
                    <a:srgbClr val="002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申领耗材</a:t>
              </a:r>
              <a:endParaRPr lang="zh-CN" altLang="en-US" sz="32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7" name="矩形 6"/>
          <p:cNvSpPr/>
          <p:nvPr/>
        </p:nvSpPr>
        <p:spPr>
          <a:xfrm>
            <a:off x="2979643" y="3438535"/>
            <a:ext cx="3116357" cy="804974"/>
          </a:xfrm>
          <a:prstGeom prst="rect">
            <a:avLst/>
          </a:prstGeom>
          <a:noFill/>
          <a:ln w="28575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2"/>
          <a:srcRect r="3467"/>
          <a:stretch>
            <a:fillRect/>
          </a:stretch>
        </p:blipFill>
        <p:spPr>
          <a:xfrm>
            <a:off x="1821179" y="4429752"/>
            <a:ext cx="4446271" cy="234607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3"/>
          <a:srcRect l="6860" t="-163" b="163"/>
          <a:stretch>
            <a:fillRect/>
          </a:stretch>
        </p:blipFill>
        <p:spPr>
          <a:xfrm>
            <a:off x="6545971" y="4033725"/>
            <a:ext cx="4779254" cy="272640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4"/>
          <a:srcRect l="5158"/>
          <a:stretch>
            <a:fillRect/>
          </a:stretch>
        </p:blipFill>
        <p:spPr>
          <a:xfrm>
            <a:off x="6545971" y="1245351"/>
            <a:ext cx="4765371" cy="2602131"/>
          </a:xfrm>
          <a:prstGeom prst="rect">
            <a:avLst/>
          </a:prstGeom>
        </p:spPr>
      </p:pic>
      <p:sp>
        <p:nvSpPr>
          <p:cNvPr id="28" name="箭头: 右 27"/>
          <p:cNvSpPr/>
          <p:nvPr/>
        </p:nvSpPr>
        <p:spPr>
          <a:xfrm rot="16200000" flipH="1">
            <a:off x="3196574" y="4368149"/>
            <a:ext cx="587252" cy="506252"/>
          </a:xfrm>
          <a:prstGeom prst="rightArrow">
            <a:avLst>
              <a:gd name="adj1" fmla="val 50000"/>
              <a:gd name="adj2" fmla="val 46237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9" name="形状 28"/>
          <p:cNvSpPr/>
          <p:nvPr/>
        </p:nvSpPr>
        <p:spPr>
          <a:xfrm rot="9527750" flipH="1">
            <a:off x="4996518" y="3918189"/>
            <a:ext cx="1473350" cy="2105975"/>
          </a:xfrm>
          <a:prstGeom prst="swooshArrow">
            <a:avLst>
              <a:gd name="adj1" fmla="val 8517"/>
              <a:gd name="adj2" fmla="val 19018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zh-CN" altLang="en-US" dirty="0"/>
          </a:p>
        </p:txBody>
      </p:sp>
      <p:sp>
        <p:nvSpPr>
          <p:cNvPr id="33" name="形状 32"/>
          <p:cNvSpPr/>
          <p:nvPr/>
        </p:nvSpPr>
        <p:spPr>
          <a:xfrm rot="12072250" flipH="1" flipV="1">
            <a:off x="5752912" y="2312534"/>
            <a:ext cx="973297" cy="1332283"/>
          </a:xfrm>
          <a:prstGeom prst="swooshArrow">
            <a:avLst>
              <a:gd name="adj1" fmla="val 12966"/>
              <a:gd name="adj2" fmla="val 19018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0" y="153743"/>
            <a:ext cx="12192000" cy="809384"/>
            <a:chOff x="-9427" y="38946"/>
            <a:chExt cx="12192000" cy="809384"/>
          </a:xfrm>
        </p:grpSpPr>
        <p:grpSp>
          <p:nvGrpSpPr>
            <p:cNvPr id="6" name="组合 5"/>
            <p:cNvGrpSpPr/>
            <p:nvPr/>
          </p:nvGrpSpPr>
          <p:grpSpPr bwMode="auto">
            <a:xfrm>
              <a:off x="-9427" y="768955"/>
              <a:ext cx="12192000" cy="79375"/>
              <a:chOff x="0" y="765274"/>
              <a:chExt cx="9144000" cy="71438"/>
            </a:xfrm>
          </p:grpSpPr>
          <p:sp>
            <p:nvSpPr>
              <p:cNvPr id="8" name="Line 6"/>
              <p:cNvSpPr>
                <a:spLocks noChangeShapeType="1"/>
              </p:cNvSpPr>
              <p:nvPr/>
            </p:nvSpPr>
            <p:spPr bwMode="auto">
              <a:xfrm>
                <a:off x="0" y="765274"/>
                <a:ext cx="9144000" cy="0"/>
              </a:xfrm>
              <a:prstGeom prst="line">
                <a:avLst/>
              </a:prstGeom>
              <a:noFill/>
              <a:ln w="57150">
                <a:solidFill>
                  <a:srgbClr val="002060"/>
                </a:solidFill>
                <a:rou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" name="Line 7"/>
              <p:cNvSpPr>
                <a:spLocks noChangeShapeType="1"/>
              </p:cNvSpPr>
              <p:nvPr/>
            </p:nvSpPr>
            <p:spPr bwMode="auto">
              <a:xfrm>
                <a:off x="0" y="836712"/>
                <a:ext cx="9144000" cy="0"/>
              </a:xfrm>
              <a:prstGeom prst="line">
                <a:avLst/>
              </a:prstGeom>
              <a:noFill/>
              <a:ln w="28575">
                <a:solidFill>
                  <a:srgbClr val="C00000"/>
                </a:solidFill>
                <a:rou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7" name="文本框 6"/>
            <p:cNvSpPr txBox="1"/>
            <p:nvPr/>
          </p:nvSpPr>
          <p:spPr>
            <a:xfrm>
              <a:off x="144781" y="38946"/>
              <a:ext cx="1039743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solidFill>
                    <a:srgbClr val="002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五、收费流程</a:t>
              </a:r>
              <a:endParaRPr lang="zh-CN" altLang="en-US" sz="32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601" y="1284200"/>
            <a:ext cx="8316853" cy="5420057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4366" y="1019832"/>
            <a:ext cx="8599377" cy="3917808"/>
          </a:xfrm>
          <a:prstGeom prst="rect">
            <a:avLst/>
          </a:prstGeom>
        </p:spPr>
      </p:pic>
      <p:sp>
        <p:nvSpPr>
          <p:cNvPr id="26" name="矩形 25"/>
          <p:cNvSpPr/>
          <p:nvPr/>
        </p:nvSpPr>
        <p:spPr>
          <a:xfrm>
            <a:off x="424873" y="2909455"/>
            <a:ext cx="1320800" cy="362207"/>
          </a:xfrm>
          <a:prstGeom prst="rect">
            <a:avLst/>
          </a:prstGeom>
          <a:noFill/>
          <a:ln>
            <a:solidFill>
              <a:srgbClr val="C00000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椭圆 24"/>
          <p:cNvSpPr/>
          <p:nvPr/>
        </p:nvSpPr>
        <p:spPr>
          <a:xfrm>
            <a:off x="3243714" y="1973179"/>
            <a:ext cx="914400" cy="63526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2" name="组合 11"/>
          <p:cNvGrpSpPr/>
          <p:nvPr/>
        </p:nvGrpSpPr>
        <p:grpSpPr>
          <a:xfrm>
            <a:off x="14942" y="80456"/>
            <a:ext cx="12192000" cy="809384"/>
            <a:chOff x="-9427" y="38946"/>
            <a:chExt cx="12192000" cy="809384"/>
          </a:xfrm>
        </p:grpSpPr>
        <p:grpSp>
          <p:nvGrpSpPr>
            <p:cNvPr id="13" name="组合 12"/>
            <p:cNvGrpSpPr/>
            <p:nvPr/>
          </p:nvGrpSpPr>
          <p:grpSpPr bwMode="auto">
            <a:xfrm>
              <a:off x="-9427" y="768955"/>
              <a:ext cx="12192000" cy="79375"/>
              <a:chOff x="0" y="765274"/>
              <a:chExt cx="9144000" cy="71438"/>
            </a:xfrm>
          </p:grpSpPr>
          <p:sp>
            <p:nvSpPr>
              <p:cNvPr id="15" name="Line 6"/>
              <p:cNvSpPr>
                <a:spLocks noChangeShapeType="1"/>
              </p:cNvSpPr>
              <p:nvPr/>
            </p:nvSpPr>
            <p:spPr bwMode="auto">
              <a:xfrm>
                <a:off x="0" y="765274"/>
                <a:ext cx="9144000" cy="0"/>
              </a:xfrm>
              <a:prstGeom prst="line">
                <a:avLst/>
              </a:prstGeom>
              <a:noFill/>
              <a:ln w="57150">
                <a:solidFill>
                  <a:srgbClr val="002060"/>
                </a:solidFill>
                <a:rou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" name="Line 7"/>
              <p:cNvSpPr>
                <a:spLocks noChangeShapeType="1"/>
              </p:cNvSpPr>
              <p:nvPr/>
            </p:nvSpPr>
            <p:spPr bwMode="auto">
              <a:xfrm>
                <a:off x="0" y="836712"/>
                <a:ext cx="9144000" cy="0"/>
              </a:xfrm>
              <a:prstGeom prst="line">
                <a:avLst/>
              </a:prstGeom>
              <a:noFill/>
              <a:ln w="28575">
                <a:solidFill>
                  <a:srgbClr val="C00000"/>
                </a:solidFill>
                <a:rou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4" name="文本框 13"/>
            <p:cNvSpPr txBox="1"/>
            <p:nvPr/>
          </p:nvSpPr>
          <p:spPr>
            <a:xfrm>
              <a:off x="144781" y="38946"/>
              <a:ext cx="1039743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solidFill>
                    <a:srgbClr val="002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六、论文致谢奖励</a:t>
              </a:r>
              <a:endParaRPr lang="zh-CN" altLang="en-US" sz="32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18" name="图片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1311" y="61387"/>
            <a:ext cx="4323396" cy="673520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4707" y="1076126"/>
            <a:ext cx="4422533" cy="209393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21" r="6164"/>
          <a:stretch>
            <a:fillRect/>
          </a:stretch>
        </p:blipFill>
        <p:spPr>
          <a:xfrm rot="16200000">
            <a:off x="8356629" y="2876208"/>
            <a:ext cx="2479004" cy="43828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文本框 34"/>
          <p:cNvSpPr txBox="1"/>
          <p:nvPr/>
        </p:nvSpPr>
        <p:spPr>
          <a:xfrm>
            <a:off x="8979930" y="2795227"/>
            <a:ext cx="3240000" cy="11567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联系人：蒋金泓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博士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电话：</a:t>
            </a:r>
            <a:r>
              <a:rPr lang="en-US" altLang="zh-CN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18106522506</a:t>
            </a:r>
            <a:endParaRPr lang="en-US" altLang="zh-CN" sz="160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E-mail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jiangjinhong@him.cas.cn</a:t>
            </a:r>
            <a:endParaRPr lang="en-US" altLang="zh-CN" sz="160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813748" y="5747767"/>
            <a:ext cx="3440746" cy="11567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联系人：邓真真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博士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电话：</a:t>
            </a:r>
            <a:r>
              <a:rPr lang="en-US" altLang="zh-CN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13588099735</a:t>
            </a:r>
            <a:endParaRPr lang="en-US" altLang="zh-CN" sz="1600" b="1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E-mail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1600" b="0" i="0" dirty="0">
                <a:solidFill>
                  <a:srgbClr val="555555"/>
                </a:solidFill>
                <a:effectLst/>
                <a:latin typeface="Times New Roman" panose="02020603050405020304" pitchFamily="18" charset="0"/>
                <a:ea typeface="Microsoft YaHei UI" panose="020B0503020204020204" pitchFamily="34" charset="-122"/>
                <a:cs typeface="Times New Roman" panose="02020603050405020304" pitchFamily="18" charset="0"/>
              </a:rPr>
              <a:t>dengzhenzhen@him.cas.cn</a:t>
            </a:r>
            <a:endParaRPr lang="en-US" altLang="zh-CN" sz="140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8968529" y="3811494"/>
            <a:ext cx="2700000" cy="581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数据分析平台</a:t>
            </a:r>
            <a:endParaRPr lang="en-US" altLang="zh-CN" sz="24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8968529" y="5761302"/>
            <a:ext cx="4360127" cy="11973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联系人：翟晓曼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博士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电话：</a:t>
            </a:r>
            <a:r>
              <a:rPr lang="en-US" altLang="zh-CN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17395298373</a:t>
            </a:r>
            <a:endParaRPr lang="en-US" altLang="zh-CN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E-mail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1600" dirty="0">
                <a:solidFill>
                  <a:srgbClr val="555555"/>
                </a:solidFill>
                <a:latin typeface="Times New Roman" panose="02020603050405020304" pitchFamily="18" charset="0"/>
                <a:ea typeface="Microsoft YaHei UI" panose="020B0503020204020204" pitchFamily="34" charset="-122"/>
                <a:cs typeface="Times New Roman" panose="02020603050405020304" pitchFamily="18" charset="0"/>
              </a:rPr>
              <a:t> zhaixiaoman@him.cas.cn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813748" y="3811494"/>
            <a:ext cx="2160000" cy="57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组学研究平台</a:t>
            </a:r>
            <a:endParaRPr lang="en-US" altLang="zh-CN" sz="24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8979930" y="853897"/>
            <a:ext cx="2160000" cy="57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物质结构平台</a:t>
            </a:r>
            <a:endParaRPr lang="en-US" altLang="zh-CN" sz="24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995" y="4393302"/>
            <a:ext cx="1046558" cy="13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5081" y="1440762"/>
            <a:ext cx="1046557" cy="13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文本框 18"/>
          <p:cNvSpPr txBox="1"/>
          <p:nvPr/>
        </p:nvSpPr>
        <p:spPr>
          <a:xfrm>
            <a:off x="4883748" y="3811494"/>
            <a:ext cx="2160000" cy="57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细胞成像平台</a:t>
            </a:r>
            <a:endParaRPr lang="en-US" altLang="zh-CN" sz="24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4883748" y="5761302"/>
            <a:ext cx="3240000" cy="11567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联系人：葛凤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博士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电话：</a:t>
            </a:r>
            <a:r>
              <a:rPr lang="en-US" altLang="zh-CN" sz="16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18110028565</a:t>
            </a:r>
            <a:endParaRPr lang="en-US" altLang="zh-CN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E-mail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16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gefeng@him.cas.cn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 descr="穿着西装笔挺的女子&#10;&#10;描述已自动生成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638" y="1512762"/>
            <a:ext cx="1057959" cy="1296000"/>
          </a:xfrm>
          <a:prstGeom prst="rect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798966" y="853897"/>
            <a:ext cx="3453437" cy="581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主任</a:t>
            </a:r>
            <a:r>
              <a:rPr lang="en-US" altLang="zh-CN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实验动物平台</a:t>
            </a:r>
            <a:endParaRPr lang="en-US" altLang="zh-CN" sz="24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798967" y="2811831"/>
            <a:ext cx="3240000" cy="11567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联系人：符婷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博士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电话：</a:t>
            </a:r>
            <a:r>
              <a:rPr lang="en-US" altLang="zh-CN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13755198248</a:t>
            </a:r>
            <a:endParaRPr lang="en-US" altLang="zh-CN" sz="1600" b="1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E-mail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1600" dirty="0">
                <a:solidFill>
                  <a:srgbClr val="555555"/>
                </a:solidFill>
                <a:latin typeface="Times New Roman" panose="02020603050405020304" pitchFamily="18" charset="0"/>
                <a:ea typeface="Microsoft YaHei UI" panose="020B0503020204020204" pitchFamily="34" charset="-122"/>
                <a:cs typeface="Times New Roman" panose="02020603050405020304" pitchFamily="18" charset="0"/>
              </a:rPr>
              <a:t> futing@him.cas.cn</a:t>
            </a:r>
            <a:endParaRPr lang="en-US" altLang="zh-CN" sz="140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3" name="图片 12" descr="穿着西装笔挺的男孩&#10;&#10;描述已自动生成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4776" y="4431410"/>
            <a:ext cx="1048413" cy="1296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4782730" y="853897"/>
            <a:ext cx="3453437" cy="581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副主任</a:t>
            </a:r>
            <a:r>
              <a:rPr lang="en-US" altLang="zh-CN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核酸技术平台</a:t>
            </a:r>
            <a:endParaRPr lang="en-US" altLang="zh-CN" sz="24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782730" y="2790170"/>
            <a:ext cx="3341017" cy="11567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联系人：张鹏晖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博士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电话：</a:t>
            </a:r>
            <a:r>
              <a:rPr lang="en-US" altLang="zh-CN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15809277537</a:t>
            </a:r>
            <a:endParaRPr lang="en-US" altLang="zh-CN" sz="1600" b="1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E-mail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1600" dirty="0">
                <a:solidFill>
                  <a:srgbClr val="555555"/>
                </a:solidFill>
                <a:latin typeface="Times New Roman" panose="02020603050405020304" pitchFamily="18" charset="0"/>
                <a:ea typeface="Microsoft YaHei UI" panose="020B0503020204020204" pitchFamily="34" charset="-122"/>
                <a:cs typeface="Times New Roman" panose="02020603050405020304" pitchFamily="18" charset="0"/>
              </a:rPr>
              <a:t> zhangpenghui@him.cas.cn</a:t>
            </a:r>
            <a:endParaRPr lang="en-US" altLang="zh-CN" sz="140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7" name="Picture 1" descr="Image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3"/>
          <a:stretch>
            <a:fillRect/>
          </a:stretch>
        </p:blipFill>
        <p:spPr bwMode="auto">
          <a:xfrm>
            <a:off x="4992779" y="1512762"/>
            <a:ext cx="970969" cy="1296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89927"/>
            <a:ext cx="12192000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3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ochin"/>
              </a:rPr>
              <a:t>联系我们</a:t>
            </a:r>
            <a:endParaRPr lang="zh-CN" altLang="en-US" sz="36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Cochin"/>
            </a:endParaRPr>
          </a:p>
        </p:txBody>
      </p:sp>
      <p:grpSp>
        <p:nvGrpSpPr>
          <p:cNvPr id="6" name="组合 2"/>
          <p:cNvGrpSpPr/>
          <p:nvPr/>
        </p:nvGrpSpPr>
        <p:grpSpPr bwMode="auto">
          <a:xfrm>
            <a:off x="-9427" y="768955"/>
            <a:ext cx="12192000" cy="79375"/>
            <a:chOff x="0" y="765274"/>
            <a:chExt cx="9144000" cy="71438"/>
          </a:xfrm>
        </p:grpSpPr>
        <p:sp>
          <p:nvSpPr>
            <p:cNvPr id="10" name="Line 6"/>
            <p:cNvSpPr>
              <a:spLocks noChangeShapeType="1"/>
            </p:cNvSpPr>
            <p:nvPr/>
          </p:nvSpPr>
          <p:spPr bwMode="auto">
            <a:xfrm>
              <a:off x="0" y="765274"/>
              <a:ext cx="9144000" cy="0"/>
            </a:xfrm>
            <a:prstGeom prst="line">
              <a:avLst/>
            </a:prstGeom>
            <a:noFill/>
            <a:ln w="57150">
              <a:solidFill>
                <a:srgbClr val="002060"/>
              </a:solidFill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2" name="Line 7"/>
            <p:cNvSpPr>
              <a:spLocks noChangeShapeType="1"/>
            </p:cNvSpPr>
            <p:nvPr/>
          </p:nvSpPr>
          <p:spPr bwMode="auto">
            <a:xfrm>
              <a:off x="0" y="836712"/>
              <a:ext cx="9144000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</p:grpSp>
      <p:pic>
        <p:nvPicPr>
          <p:cNvPr id="15" name="图片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47" r="7923" b="7609"/>
          <a:stretch>
            <a:fillRect/>
          </a:stretch>
        </p:blipFill>
        <p:spPr>
          <a:xfrm>
            <a:off x="9153236" y="4428925"/>
            <a:ext cx="979717" cy="1296000"/>
          </a:xfrm>
          <a:prstGeom prst="rect">
            <a:avLst/>
          </a:prstGeom>
        </p:spPr>
      </p:pic>
    </p:spTree>
    <p:custDataLst>
      <p:tags r:id="rId7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8000">
        <p159:morph option="byObject"/>
      </p:transition>
    </mc:Choice>
    <mc:Fallback>
      <p:transition spd="slow" advTm="8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箭头: 右 8"/>
          <p:cNvSpPr/>
          <p:nvPr/>
        </p:nvSpPr>
        <p:spPr>
          <a:xfrm>
            <a:off x="269466" y="3126251"/>
            <a:ext cx="6341697" cy="553085"/>
          </a:xfrm>
          <a:prstGeom prst="rightArrow">
            <a:avLst/>
          </a:prstGeom>
          <a:gradFill flip="none" rotWithShape="1">
            <a:gsLst>
              <a:gs pos="0">
                <a:schemeClr val="tx2">
                  <a:lumMod val="25000"/>
                  <a:lumOff val="75000"/>
                  <a:tint val="66000"/>
                  <a:satMod val="160000"/>
                </a:schemeClr>
              </a:gs>
              <a:gs pos="50000">
                <a:schemeClr val="tx2">
                  <a:lumMod val="25000"/>
                  <a:lumOff val="75000"/>
                  <a:tint val="44500"/>
                  <a:satMod val="160000"/>
                </a:schemeClr>
              </a:gs>
              <a:gs pos="100000">
                <a:schemeClr val="tx2">
                  <a:lumMod val="25000"/>
                  <a:lumOff val="7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109" name="组合 108"/>
          <p:cNvGrpSpPr/>
          <p:nvPr/>
        </p:nvGrpSpPr>
        <p:grpSpPr>
          <a:xfrm>
            <a:off x="8524622" y="1241957"/>
            <a:ext cx="1843885" cy="1830708"/>
            <a:chOff x="918758" y="2088942"/>
            <a:chExt cx="1347945" cy="1638253"/>
          </a:xfrm>
        </p:grpSpPr>
        <p:grpSp>
          <p:nvGrpSpPr>
            <p:cNvPr id="110" name="组合 109"/>
            <p:cNvGrpSpPr/>
            <p:nvPr/>
          </p:nvGrpSpPr>
          <p:grpSpPr>
            <a:xfrm>
              <a:off x="1052214" y="2688003"/>
              <a:ext cx="1214489" cy="1039192"/>
              <a:chOff x="5060464" y="2241691"/>
              <a:chExt cx="1214489" cy="1039192"/>
            </a:xfrm>
          </p:grpSpPr>
          <p:grpSp>
            <p:nvGrpSpPr>
              <p:cNvPr id="114" name="组合 113"/>
              <p:cNvGrpSpPr/>
              <p:nvPr/>
            </p:nvGrpSpPr>
            <p:grpSpPr>
              <a:xfrm>
                <a:off x="5127289" y="2241691"/>
                <a:ext cx="897415" cy="923288"/>
                <a:chOff x="4849324" y="1995712"/>
                <a:chExt cx="897259" cy="897257"/>
              </a:xfrm>
            </p:grpSpPr>
            <p:grpSp>
              <p:nvGrpSpPr>
                <p:cNvPr id="116" name="组合 115"/>
                <p:cNvGrpSpPr/>
                <p:nvPr/>
              </p:nvGrpSpPr>
              <p:grpSpPr>
                <a:xfrm rot="18900000">
                  <a:off x="4849324" y="1995712"/>
                  <a:ext cx="897259" cy="897257"/>
                  <a:chOff x="304800" y="673100"/>
                  <a:chExt cx="4000500" cy="4000500"/>
                </a:xfrm>
                <a:effectLst>
                  <a:outerShdw blurRad="444500" dist="254000" dir="5640000" algn="tr" rotWithShape="0">
                    <a:prstClr val="black">
                      <a:alpha val="50000"/>
                    </a:prstClr>
                  </a:outerShdw>
                </a:effectLst>
              </p:grpSpPr>
              <p:sp>
                <p:nvSpPr>
                  <p:cNvPr id="118" name="同心圆 55"/>
                  <p:cNvSpPr/>
                  <p:nvPr/>
                </p:nvSpPr>
                <p:spPr>
                  <a:xfrm>
                    <a:off x="304800" y="673100"/>
                    <a:ext cx="4000500" cy="4000500"/>
                  </a:xfrm>
                  <a:prstGeom prst="donut">
                    <a:avLst>
                      <a:gd name="adj" fmla="val 4879"/>
                    </a:avLst>
                  </a:prstGeom>
                  <a:gradFill>
                    <a:gsLst>
                      <a:gs pos="0">
                        <a:schemeClr val="bg1"/>
                      </a:gs>
                      <a:gs pos="55000">
                        <a:schemeClr val="bg1">
                          <a:lumMod val="95000"/>
                        </a:schemeClr>
                      </a:gs>
                      <a:gs pos="100000">
                        <a:schemeClr val="bg1">
                          <a:lumMod val="65000"/>
                        </a:schemeClr>
                      </a:gs>
                    </a:gsLst>
                    <a:lin ang="8100000" scaled="0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schemeClr val="tx1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19" name="椭圆 118"/>
                  <p:cNvSpPr/>
                  <p:nvPr/>
                </p:nvSpPr>
                <p:spPr>
                  <a:xfrm>
                    <a:off x="366203" y="734507"/>
                    <a:ext cx="3877701" cy="3877693"/>
                  </a:xfrm>
                  <a:prstGeom prst="ellipse">
                    <a:avLst/>
                  </a:prstGeom>
                  <a:gradFill>
                    <a:gsLst>
                      <a:gs pos="0">
                        <a:schemeClr val="bg1"/>
                      </a:gs>
                      <a:gs pos="51000">
                        <a:schemeClr val="bg1">
                          <a:lumMod val="95000"/>
                        </a:schemeClr>
                      </a:gs>
                      <a:gs pos="100000">
                        <a:schemeClr val="bg1">
                          <a:lumMod val="75000"/>
                        </a:schemeClr>
                      </a:gs>
                    </a:gsLst>
                    <a:lin ang="18900000" scaled="0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</p:grpSp>
            <p:sp>
              <p:nvSpPr>
                <p:cNvPr id="117" name="TextBox 54"/>
                <p:cNvSpPr txBox="1"/>
                <p:nvPr/>
              </p:nvSpPr>
              <p:spPr>
                <a:xfrm>
                  <a:off x="4883855" y="2183965"/>
                  <a:ext cx="828196" cy="6232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b="1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+mn-ea"/>
                      <a:sym typeface="+mn-lt"/>
                    </a:rPr>
                    <a:t>115</a:t>
                  </a:r>
                  <a:endParaRPr lang="en-US" altLang="zh-CN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endParaRPr>
                </a:p>
                <a:p>
                  <a:pPr algn="ctr"/>
                  <a:r>
                    <a:rPr lang="zh-CN" altLang="en-US" sz="1400" b="1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+mn-ea"/>
                      <a:sym typeface="+mn-lt"/>
                    </a:rPr>
                    <a:t>台</a:t>
                  </a:r>
                  <a:r>
                    <a:rPr lang="en-US" altLang="zh-CN" sz="1400" b="1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+mn-ea"/>
                      <a:sym typeface="+mn-lt"/>
                    </a:rPr>
                    <a:t>/</a:t>
                  </a:r>
                  <a:r>
                    <a:rPr lang="zh-CN" altLang="en-US" sz="1400" b="1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+mn-ea"/>
                      <a:sym typeface="+mn-lt"/>
                    </a:rPr>
                    <a:t>套</a:t>
                  </a:r>
                  <a:endParaRPr lang="zh-CN" alt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15" name="Freeform 6"/>
              <p:cNvSpPr/>
              <p:nvPr/>
            </p:nvSpPr>
            <p:spPr bwMode="auto">
              <a:xfrm rot="19290703">
                <a:off x="5060464" y="2335143"/>
                <a:ext cx="1214489" cy="945740"/>
              </a:xfrm>
              <a:custGeom>
                <a:avLst/>
                <a:gdLst>
                  <a:gd name="T0" fmla="*/ 7492 w 8105"/>
                  <a:gd name="T1" fmla="*/ 0 h 6195"/>
                  <a:gd name="T2" fmla="*/ 8105 w 8105"/>
                  <a:gd name="T3" fmla="*/ 2143 h 6195"/>
                  <a:gd name="T4" fmla="*/ 4052 w 8105"/>
                  <a:gd name="T5" fmla="*/ 6195 h 6195"/>
                  <a:gd name="T6" fmla="*/ 0 w 8105"/>
                  <a:gd name="T7" fmla="*/ 2143 h 6195"/>
                  <a:gd name="T8" fmla="*/ 612 w 8105"/>
                  <a:gd name="T9" fmla="*/ 0 h 6195"/>
                  <a:gd name="T10" fmla="*/ 1957 w 8105"/>
                  <a:gd name="T11" fmla="*/ 0 h 6195"/>
                  <a:gd name="T12" fmla="*/ 1968 w 8105"/>
                  <a:gd name="T13" fmla="*/ 11 h 6195"/>
                  <a:gd name="T14" fmla="*/ 1071 w 8105"/>
                  <a:gd name="T15" fmla="*/ 2143 h 6195"/>
                  <a:gd name="T16" fmla="*/ 4052 w 8105"/>
                  <a:gd name="T17" fmla="*/ 5124 h 6195"/>
                  <a:gd name="T18" fmla="*/ 7033 w 8105"/>
                  <a:gd name="T19" fmla="*/ 2143 h 6195"/>
                  <a:gd name="T20" fmla="*/ 6136 w 8105"/>
                  <a:gd name="T21" fmla="*/ 11 h 6195"/>
                  <a:gd name="T22" fmla="*/ 6147 w 8105"/>
                  <a:gd name="T23" fmla="*/ 0 h 6195"/>
                  <a:gd name="T24" fmla="*/ 7492 w 8105"/>
                  <a:gd name="T25" fmla="*/ 0 h 6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105" h="6195">
                    <a:moveTo>
                      <a:pt x="7492" y="0"/>
                    </a:moveTo>
                    <a:cubicBezTo>
                      <a:pt x="7880" y="622"/>
                      <a:pt x="8105" y="1356"/>
                      <a:pt x="8105" y="2143"/>
                    </a:cubicBezTo>
                    <a:cubicBezTo>
                      <a:pt x="8105" y="4381"/>
                      <a:pt x="6290" y="6195"/>
                      <a:pt x="4052" y="6195"/>
                    </a:cubicBezTo>
                    <a:cubicBezTo>
                      <a:pt x="1814" y="6195"/>
                      <a:pt x="0" y="4381"/>
                      <a:pt x="0" y="2143"/>
                    </a:cubicBezTo>
                    <a:cubicBezTo>
                      <a:pt x="0" y="1356"/>
                      <a:pt x="224" y="622"/>
                      <a:pt x="612" y="0"/>
                    </a:cubicBezTo>
                    <a:lnTo>
                      <a:pt x="1957" y="0"/>
                    </a:lnTo>
                    <a:lnTo>
                      <a:pt x="1968" y="11"/>
                    </a:lnTo>
                    <a:cubicBezTo>
                      <a:pt x="1415" y="552"/>
                      <a:pt x="1071" y="1307"/>
                      <a:pt x="1071" y="2143"/>
                    </a:cubicBezTo>
                    <a:cubicBezTo>
                      <a:pt x="1071" y="3789"/>
                      <a:pt x="2406" y="5124"/>
                      <a:pt x="4052" y="5124"/>
                    </a:cubicBezTo>
                    <a:cubicBezTo>
                      <a:pt x="5699" y="5124"/>
                      <a:pt x="7033" y="3789"/>
                      <a:pt x="7033" y="2143"/>
                    </a:cubicBezTo>
                    <a:cubicBezTo>
                      <a:pt x="7033" y="1307"/>
                      <a:pt x="6690" y="552"/>
                      <a:pt x="6136" y="11"/>
                    </a:cubicBezTo>
                    <a:lnTo>
                      <a:pt x="6147" y="0"/>
                    </a:lnTo>
                    <a:lnTo>
                      <a:pt x="7492" y="0"/>
                    </a:lnTo>
                    <a:close/>
                  </a:path>
                </a:pathLst>
              </a:custGeom>
              <a:solidFill>
                <a:srgbClr val="C00000"/>
              </a:solidFill>
              <a:ln w="3175" cap="flat">
                <a:noFill/>
                <a:prstDash val="solid"/>
                <a:miter lim="800000"/>
              </a:ln>
            </p:spPr>
            <p:txBody>
              <a:bodyPr vert="horz" wrap="square" lIns="92354" tIns="46177" rIns="92354" bIns="46177" numCol="1" anchor="t" anchorCtr="0" compatLnSpc="1"/>
              <a:lstStyle/>
              <a:p>
                <a:endParaRPr lang="zh-CN" altLang="en-US"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</p:grpSp>
        <p:grpSp>
          <p:nvGrpSpPr>
            <p:cNvPr id="111" name="组合 110"/>
            <p:cNvGrpSpPr/>
            <p:nvPr/>
          </p:nvGrpSpPr>
          <p:grpSpPr>
            <a:xfrm>
              <a:off x="918758" y="2088942"/>
              <a:ext cx="1303562" cy="356299"/>
              <a:chOff x="3243224" y="8032286"/>
              <a:chExt cx="3004027" cy="613994"/>
            </a:xfrm>
            <a:effectLst>
              <a:outerShdw blurRad="203200" dist="114300" dir="5400000" sx="102000" sy="102000" algn="t" rotWithShape="0">
                <a:prstClr val="black">
                  <a:alpha val="29000"/>
                </a:prstClr>
              </a:outerShdw>
            </a:effectLst>
          </p:grpSpPr>
          <p:sp>
            <p:nvSpPr>
              <p:cNvPr id="112" name="流程图: 可选过程 111"/>
              <p:cNvSpPr/>
              <p:nvPr/>
            </p:nvSpPr>
            <p:spPr>
              <a:xfrm>
                <a:off x="3243224" y="8032286"/>
                <a:ext cx="3004027" cy="584772"/>
              </a:xfrm>
              <a:prstGeom prst="flowChartAlternateProcess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cs typeface="+mn-ea"/>
                  <a:sym typeface="+mn-lt"/>
                </a:endParaRPr>
              </a:p>
            </p:txBody>
          </p:sp>
          <p:sp>
            <p:nvSpPr>
              <p:cNvPr id="113" name="TextBox 78"/>
              <p:cNvSpPr txBox="1"/>
              <p:nvPr/>
            </p:nvSpPr>
            <p:spPr>
              <a:xfrm>
                <a:off x="3498900" y="8063393"/>
                <a:ext cx="2507221" cy="582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50</a:t>
                </a:r>
                <a:r>
                  <a:rPr lang="zh-CN" altLang="en-US" sz="14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万以上设备</a:t>
                </a:r>
                <a:endParaRPr lang="zh-CN" altLang="en-US" sz="14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120" name="组合 119"/>
          <p:cNvGrpSpPr/>
          <p:nvPr/>
        </p:nvGrpSpPr>
        <p:grpSpPr>
          <a:xfrm>
            <a:off x="10410283" y="1241958"/>
            <a:ext cx="1704903" cy="1830702"/>
            <a:chOff x="1020359" y="2088948"/>
            <a:chExt cx="1246344" cy="1638247"/>
          </a:xfrm>
        </p:grpSpPr>
        <p:grpSp>
          <p:nvGrpSpPr>
            <p:cNvPr id="121" name="组合 120"/>
            <p:cNvGrpSpPr/>
            <p:nvPr/>
          </p:nvGrpSpPr>
          <p:grpSpPr>
            <a:xfrm>
              <a:off x="1052214" y="2688003"/>
              <a:ext cx="1214489" cy="1039192"/>
              <a:chOff x="5060464" y="2241691"/>
              <a:chExt cx="1214489" cy="1039192"/>
            </a:xfrm>
          </p:grpSpPr>
          <p:grpSp>
            <p:nvGrpSpPr>
              <p:cNvPr id="125" name="组合 124"/>
              <p:cNvGrpSpPr/>
              <p:nvPr/>
            </p:nvGrpSpPr>
            <p:grpSpPr>
              <a:xfrm>
                <a:off x="5127289" y="2241691"/>
                <a:ext cx="897415" cy="923288"/>
                <a:chOff x="4849324" y="1995712"/>
                <a:chExt cx="897259" cy="897257"/>
              </a:xfrm>
            </p:grpSpPr>
            <p:grpSp>
              <p:nvGrpSpPr>
                <p:cNvPr id="127" name="组合 126"/>
                <p:cNvGrpSpPr/>
                <p:nvPr/>
              </p:nvGrpSpPr>
              <p:grpSpPr>
                <a:xfrm rot="18900000">
                  <a:off x="4849324" y="1995712"/>
                  <a:ext cx="897259" cy="897257"/>
                  <a:chOff x="304800" y="673100"/>
                  <a:chExt cx="4000500" cy="4000500"/>
                </a:xfrm>
                <a:effectLst>
                  <a:outerShdw blurRad="444500" dist="254000" dir="5640000" algn="tr" rotWithShape="0">
                    <a:prstClr val="black">
                      <a:alpha val="50000"/>
                    </a:prstClr>
                  </a:outerShdw>
                </a:effectLst>
              </p:grpSpPr>
              <p:sp>
                <p:nvSpPr>
                  <p:cNvPr id="129" name="同心圆 55"/>
                  <p:cNvSpPr/>
                  <p:nvPr/>
                </p:nvSpPr>
                <p:spPr>
                  <a:xfrm>
                    <a:off x="304800" y="673100"/>
                    <a:ext cx="4000500" cy="4000500"/>
                  </a:xfrm>
                  <a:prstGeom prst="donut">
                    <a:avLst>
                      <a:gd name="adj" fmla="val 4879"/>
                    </a:avLst>
                  </a:prstGeom>
                  <a:gradFill>
                    <a:gsLst>
                      <a:gs pos="0">
                        <a:schemeClr val="bg1"/>
                      </a:gs>
                      <a:gs pos="55000">
                        <a:schemeClr val="bg1">
                          <a:lumMod val="95000"/>
                        </a:schemeClr>
                      </a:gs>
                      <a:gs pos="100000">
                        <a:schemeClr val="bg1">
                          <a:lumMod val="65000"/>
                        </a:schemeClr>
                      </a:gs>
                    </a:gsLst>
                    <a:lin ang="8100000" scaled="0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schemeClr val="tx1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30" name="椭圆 129"/>
                  <p:cNvSpPr/>
                  <p:nvPr/>
                </p:nvSpPr>
                <p:spPr>
                  <a:xfrm>
                    <a:off x="366203" y="734507"/>
                    <a:ext cx="3877701" cy="3877693"/>
                  </a:xfrm>
                  <a:prstGeom prst="ellipse">
                    <a:avLst/>
                  </a:prstGeom>
                  <a:gradFill>
                    <a:gsLst>
                      <a:gs pos="0">
                        <a:schemeClr val="bg1"/>
                      </a:gs>
                      <a:gs pos="51000">
                        <a:schemeClr val="bg1">
                          <a:lumMod val="95000"/>
                        </a:schemeClr>
                      </a:gs>
                      <a:gs pos="100000">
                        <a:schemeClr val="bg1">
                          <a:lumMod val="75000"/>
                        </a:schemeClr>
                      </a:gs>
                    </a:gsLst>
                    <a:lin ang="18900000" scaled="0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</p:grpSp>
            <p:sp>
              <p:nvSpPr>
                <p:cNvPr id="128" name="TextBox 54"/>
                <p:cNvSpPr txBox="1"/>
                <p:nvPr/>
              </p:nvSpPr>
              <p:spPr>
                <a:xfrm>
                  <a:off x="4883855" y="2183965"/>
                  <a:ext cx="828196" cy="62455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b="1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+mn-ea"/>
                      <a:sym typeface="+mn-lt"/>
                    </a:rPr>
                    <a:t>10000</a:t>
                  </a:r>
                  <a:endParaRPr lang="en-US" altLang="zh-CN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endParaRPr>
                </a:p>
                <a:p>
                  <a:pPr algn="ctr"/>
                  <a:r>
                    <a:rPr lang="zh-CN" altLang="en-US" sz="1400" b="1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+mn-ea"/>
                      <a:sym typeface="+mn-lt"/>
                    </a:rPr>
                    <a:t>平米</a:t>
                  </a:r>
                  <a:endParaRPr lang="zh-CN" altLang="en-US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26" name="Freeform 6"/>
              <p:cNvSpPr/>
              <p:nvPr/>
            </p:nvSpPr>
            <p:spPr bwMode="auto">
              <a:xfrm rot="19290703">
                <a:off x="5060464" y="2335143"/>
                <a:ext cx="1214489" cy="945740"/>
              </a:xfrm>
              <a:custGeom>
                <a:avLst/>
                <a:gdLst>
                  <a:gd name="T0" fmla="*/ 7492 w 8105"/>
                  <a:gd name="T1" fmla="*/ 0 h 6195"/>
                  <a:gd name="T2" fmla="*/ 8105 w 8105"/>
                  <a:gd name="T3" fmla="*/ 2143 h 6195"/>
                  <a:gd name="T4" fmla="*/ 4052 w 8105"/>
                  <a:gd name="T5" fmla="*/ 6195 h 6195"/>
                  <a:gd name="T6" fmla="*/ 0 w 8105"/>
                  <a:gd name="T7" fmla="*/ 2143 h 6195"/>
                  <a:gd name="T8" fmla="*/ 612 w 8105"/>
                  <a:gd name="T9" fmla="*/ 0 h 6195"/>
                  <a:gd name="T10" fmla="*/ 1957 w 8105"/>
                  <a:gd name="T11" fmla="*/ 0 h 6195"/>
                  <a:gd name="T12" fmla="*/ 1968 w 8105"/>
                  <a:gd name="T13" fmla="*/ 11 h 6195"/>
                  <a:gd name="T14" fmla="*/ 1071 w 8105"/>
                  <a:gd name="T15" fmla="*/ 2143 h 6195"/>
                  <a:gd name="T16" fmla="*/ 4052 w 8105"/>
                  <a:gd name="T17" fmla="*/ 5124 h 6195"/>
                  <a:gd name="T18" fmla="*/ 7033 w 8105"/>
                  <a:gd name="T19" fmla="*/ 2143 h 6195"/>
                  <a:gd name="T20" fmla="*/ 6136 w 8105"/>
                  <a:gd name="T21" fmla="*/ 11 h 6195"/>
                  <a:gd name="T22" fmla="*/ 6147 w 8105"/>
                  <a:gd name="T23" fmla="*/ 0 h 6195"/>
                  <a:gd name="T24" fmla="*/ 7492 w 8105"/>
                  <a:gd name="T25" fmla="*/ 0 h 6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105" h="6195">
                    <a:moveTo>
                      <a:pt x="7492" y="0"/>
                    </a:moveTo>
                    <a:cubicBezTo>
                      <a:pt x="7880" y="622"/>
                      <a:pt x="8105" y="1356"/>
                      <a:pt x="8105" y="2143"/>
                    </a:cubicBezTo>
                    <a:cubicBezTo>
                      <a:pt x="8105" y="4381"/>
                      <a:pt x="6290" y="6195"/>
                      <a:pt x="4052" y="6195"/>
                    </a:cubicBezTo>
                    <a:cubicBezTo>
                      <a:pt x="1814" y="6195"/>
                      <a:pt x="0" y="4381"/>
                      <a:pt x="0" y="2143"/>
                    </a:cubicBezTo>
                    <a:cubicBezTo>
                      <a:pt x="0" y="1356"/>
                      <a:pt x="224" y="622"/>
                      <a:pt x="612" y="0"/>
                    </a:cubicBezTo>
                    <a:lnTo>
                      <a:pt x="1957" y="0"/>
                    </a:lnTo>
                    <a:lnTo>
                      <a:pt x="1968" y="11"/>
                    </a:lnTo>
                    <a:cubicBezTo>
                      <a:pt x="1415" y="552"/>
                      <a:pt x="1071" y="1307"/>
                      <a:pt x="1071" y="2143"/>
                    </a:cubicBezTo>
                    <a:cubicBezTo>
                      <a:pt x="1071" y="3789"/>
                      <a:pt x="2406" y="5124"/>
                      <a:pt x="4052" y="5124"/>
                    </a:cubicBezTo>
                    <a:cubicBezTo>
                      <a:pt x="5699" y="5124"/>
                      <a:pt x="7033" y="3789"/>
                      <a:pt x="7033" y="2143"/>
                    </a:cubicBezTo>
                    <a:cubicBezTo>
                      <a:pt x="7033" y="1307"/>
                      <a:pt x="6690" y="552"/>
                      <a:pt x="6136" y="11"/>
                    </a:cubicBezTo>
                    <a:lnTo>
                      <a:pt x="6147" y="0"/>
                    </a:lnTo>
                    <a:lnTo>
                      <a:pt x="7492" y="0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3175" cap="flat">
                <a:noFill/>
                <a:prstDash val="solid"/>
                <a:miter lim="800000"/>
              </a:ln>
            </p:spPr>
            <p:txBody>
              <a:bodyPr vert="horz" wrap="square" lIns="92354" tIns="46177" rIns="92354" bIns="46177" numCol="1" anchor="t" anchorCtr="0" compatLnSpc="1"/>
              <a:lstStyle/>
              <a:p>
                <a:endParaRPr lang="zh-CN" altLang="en-US"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</p:grpSp>
        <p:grpSp>
          <p:nvGrpSpPr>
            <p:cNvPr id="122" name="组合 121"/>
            <p:cNvGrpSpPr/>
            <p:nvPr/>
          </p:nvGrpSpPr>
          <p:grpSpPr>
            <a:xfrm>
              <a:off x="1020359" y="2088948"/>
              <a:ext cx="1099783" cy="356299"/>
              <a:chOff x="3477359" y="8032286"/>
              <a:chExt cx="2534423" cy="613994"/>
            </a:xfrm>
            <a:effectLst>
              <a:outerShdw blurRad="203200" dist="114300" dir="5400000" sx="102000" sy="102000" algn="t" rotWithShape="0">
                <a:prstClr val="black">
                  <a:alpha val="29000"/>
                </a:prstClr>
              </a:outerShdw>
            </a:effectLst>
          </p:grpSpPr>
          <p:sp>
            <p:nvSpPr>
              <p:cNvPr id="123" name="流程图: 可选过程 122"/>
              <p:cNvSpPr/>
              <p:nvPr/>
            </p:nvSpPr>
            <p:spPr>
              <a:xfrm>
                <a:off x="3477359" y="8032286"/>
                <a:ext cx="2534423" cy="584775"/>
              </a:xfrm>
              <a:prstGeom prst="flowChartAlternateProcess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24" name="TextBox 78"/>
              <p:cNvSpPr txBox="1"/>
              <p:nvPr/>
            </p:nvSpPr>
            <p:spPr>
              <a:xfrm>
                <a:off x="3884299" y="8063393"/>
                <a:ext cx="1736429" cy="582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zh-CN" altLang="en-US" sz="14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实验场地</a:t>
                </a:r>
                <a:endParaRPr lang="zh-CN" altLang="en-US" sz="14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131" name="组合 130"/>
          <p:cNvGrpSpPr/>
          <p:nvPr/>
        </p:nvGrpSpPr>
        <p:grpSpPr>
          <a:xfrm>
            <a:off x="6863592" y="1241954"/>
            <a:ext cx="1704903" cy="1830709"/>
            <a:chOff x="1020359" y="2088942"/>
            <a:chExt cx="1246344" cy="1638253"/>
          </a:xfrm>
        </p:grpSpPr>
        <p:grpSp>
          <p:nvGrpSpPr>
            <p:cNvPr id="132" name="组合 131"/>
            <p:cNvGrpSpPr/>
            <p:nvPr/>
          </p:nvGrpSpPr>
          <p:grpSpPr>
            <a:xfrm>
              <a:off x="1052214" y="2688003"/>
              <a:ext cx="1214489" cy="1039192"/>
              <a:chOff x="5060464" y="2241691"/>
              <a:chExt cx="1214489" cy="1039192"/>
            </a:xfrm>
          </p:grpSpPr>
          <p:grpSp>
            <p:nvGrpSpPr>
              <p:cNvPr id="136" name="组合 135"/>
              <p:cNvGrpSpPr/>
              <p:nvPr/>
            </p:nvGrpSpPr>
            <p:grpSpPr>
              <a:xfrm>
                <a:off x="5127289" y="2241691"/>
                <a:ext cx="897415" cy="923288"/>
                <a:chOff x="4849324" y="1995712"/>
                <a:chExt cx="897259" cy="897257"/>
              </a:xfrm>
            </p:grpSpPr>
            <p:grpSp>
              <p:nvGrpSpPr>
                <p:cNvPr id="138" name="组合 137"/>
                <p:cNvGrpSpPr/>
                <p:nvPr/>
              </p:nvGrpSpPr>
              <p:grpSpPr>
                <a:xfrm rot="18900000">
                  <a:off x="4849324" y="1995712"/>
                  <a:ext cx="897259" cy="897257"/>
                  <a:chOff x="304800" y="673100"/>
                  <a:chExt cx="4000500" cy="4000500"/>
                </a:xfrm>
                <a:effectLst>
                  <a:outerShdw blurRad="444500" dist="254000" dir="5640000" algn="tr" rotWithShape="0">
                    <a:prstClr val="black">
                      <a:alpha val="50000"/>
                    </a:prstClr>
                  </a:outerShdw>
                </a:effectLst>
              </p:grpSpPr>
              <p:sp>
                <p:nvSpPr>
                  <p:cNvPr id="140" name="同心圆 55"/>
                  <p:cNvSpPr/>
                  <p:nvPr/>
                </p:nvSpPr>
                <p:spPr>
                  <a:xfrm>
                    <a:off x="304800" y="673100"/>
                    <a:ext cx="4000500" cy="4000500"/>
                  </a:xfrm>
                  <a:prstGeom prst="donut">
                    <a:avLst>
                      <a:gd name="adj" fmla="val 4879"/>
                    </a:avLst>
                  </a:prstGeom>
                  <a:gradFill>
                    <a:gsLst>
                      <a:gs pos="0">
                        <a:schemeClr val="bg1"/>
                      </a:gs>
                      <a:gs pos="55000">
                        <a:schemeClr val="bg1">
                          <a:lumMod val="95000"/>
                        </a:schemeClr>
                      </a:gs>
                      <a:gs pos="100000">
                        <a:schemeClr val="bg1">
                          <a:lumMod val="65000"/>
                        </a:schemeClr>
                      </a:gs>
                    </a:gsLst>
                    <a:lin ang="8100000" scaled="0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schemeClr val="tx1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141" name="椭圆 140"/>
                  <p:cNvSpPr/>
                  <p:nvPr/>
                </p:nvSpPr>
                <p:spPr>
                  <a:xfrm>
                    <a:off x="366203" y="734507"/>
                    <a:ext cx="3877701" cy="3877693"/>
                  </a:xfrm>
                  <a:prstGeom prst="ellipse">
                    <a:avLst/>
                  </a:prstGeom>
                  <a:gradFill>
                    <a:gsLst>
                      <a:gs pos="0">
                        <a:schemeClr val="bg1"/>
                      </a:gs>
                      <a:gs pos="51000">
                        <a:schemeClr val="bg1">
                          <a:lumMod val="95000"/>
                        </a:schemeClr>
                      </a:gs>
                      <a:gs pos="100000">
                        <a:schemeClr val="bg1">
                          <a:lumMod val="75000"/>
                        </a:schemeClr>
                      </a:gs>
                    </a:gsLst>
                    <a:lin ang="18900000" scaled="0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cs typeface="+mn-ea"/>
                      <a:sym typeface="+mn-lt"/>
                    </a:endParaRPr>
                  </a:p>
                </p:txBody>
              </p:sp>
            </p:grpSp>
            <p:sp>
              <p:nvSpPr>
                <p:cNvPr id="139" name="TextBox 54"/>
                <p:cNvSpPr txBox="1"/>
                <p:nvPr/>
              </p:nvSpPr>
              <p:spPr>
                <a:xfrm>
                  <a:off x="4883855" y="2183965"/>
                  <a:ext cx="828196" cy="69029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b="1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+mn-ea"/>
                      <a:sym typeface="+mn-lt"/>
                    </a:rPr>
                    <a:t>4.7</a:t>
                  </a:r>
                  <a:endParaRPr lang="en-US" altLang="zh-CN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endParaRPr>
                </a:p>
                <a:p>
                  <a:pPr algn="ctr"/>
                  <a:r>
                    <a:rPr lang="zh-CN" altLang="en-US" b="1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+mn-ea"/>
                      <a:sym typeface="+mn-lt"/>
                    </a:rPr>
                    <a:t>亿</a:t>
                  </a:r>
                  <a:endParaRPr lang="zh-CN" altLang="en-US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37" name="Freeform 6"/>
              <p:cNvSpPr/>
              <p:nvPr/>
            </p:nvSpPr>
            <p:spPr bwMode="auto">
              <a:xfrm rot="19290703">
                <a:off x="5060464" y="2335143"/>
                <a:ext cx="1214489" cy="945740"/>
              </a:xfrm>
              <a:custGeom>
                <a:avLst/>
                <a:gdLst>
                  <a:gd name="T0" fmla="*/ 7492 w 8105"/>
                  <a:gd name="T1" fmla="*/ 0 h 6195"/>
                  <a:gd name="T2" fmla="*/ 8105 w 8105"/>
                  <a:gd name="T3" fmla="*/ 2143 h 6195"/>
                  <a:gd name="T4" fmla="*/ 4052 w 8105"/>
                  <a:gd name="T5" fmla="*/ 6195 h 6195"/>
                  <a:gd name="T6" fmla="*/ 0 w 8105"/>
                  <a:gd name="T7" fmla="*/ 2143 h 6195"/>
                  <a:gd name="T8" fmla="*/ 612 w 8105"/>
                  <a:gd name="T9" fmla="*/ 0 h 6195"/>
                  <a:gd name="T10" fmla="*/ 1957 w 8105"/>
                  <a:gd name="T11" fmla="*/ 0 h 6195"/>
                  <a:gd name="T12" fmla="*/ 1968 w 8105"/>
                  <a:gd name="T13" fmla="*/ 11 h 6195"/>
                  <a:gd name="T14" fmla="*/ 1071 w 8105"/>
                  <a:gd name="T15" fmla="*/ 2143 h 6195"/>
                  <a:gd name="T16" fmla="*/ 4052 w 8105"/>
                  <a:gd name="T17" fmla="*/ 5124 h 6195"/>
                  <a:gd name="T18" fmla="*/ 7033 w 8105"/>
                  <a:gd name="T19" fmla="*/ 2143 h 6195"/>
                  <a:gd name="T20" fmla="*/ 6136 w 8105"/>
                  <a:gd name="T21" fmla="*/ 11 h 6195"/>
                  <a:gd name="T22" fmla="*/ 6147 w 8105"/>
                  <a:gd name="T23" fmla="*/ 0 h 6195"/>
                  <a:gd name="T24" fmla="*/ 7492 w 8105"/>
                  <a:gd name="T25" fmla="*/ 0 h 6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105" h="6195">
                    <a:moveTo>
                      <a:pt x="7492" y="0"/>
                    </a:moveTo>
                    <a:cubicBezTo>
                      <a:pt x="7880" y="622"/>
                      <a:pt x="8105" y="1356"/>
                      <a:pt x="8105" y="2143"/>
                    </a:cubicBezTo>
                    <a:cubicBezTo>
                      <a:pt x="8105" y="4381"/>
                      <a:pt x="6290" y="6195"/>
                      <a:pt x="4052" y="6195"/>
                    </a:cubicBezTo>
                    <a:cubicBezTo>
                      <a:pt x="1814" y="6195"/>
                      <a:pt x="0" y="4381"/>
                      <a:pt x="0" y="2143"/>
                    </a:cubicBezTo>
                    <a:cubicBezTo>
                      <a:pt x="0" y="1356"/>
                      <a:pt x="224" y="622"/>
                      <a:pt x="612" y="0"/>
                    </a:cubicBezTo>
                    <a:lnTo>
                      <a:pt x="1957" y="0"/>
                    </a:lnTo>
                    <a:lnTo>
                      <a:pt x="1968" y="11"/>
                    </a:lnTo>
                    <a:cubicBezTo>
                      <a:pt x="1415" y="552"/>
                      <a:pt x="1071" y="1307"/>
                      <a:pt x="1071" y="2143"/>
                    </a:cubicBezTo>
                    <a:cubicBezTo>
                      <a:pt x="1071" y="3789"/>
                      <a:pt x="2406" y="5124"/>
                      <a:pt x="4052" y="5124"/>
                    </a:cubicBezTo>
                    <a:cubicBezTo>
                      <a:pt x="5699" y="5124"/>
                      <a:pt x="7033" y="3789"/>
                      <a:pt x="7033" y="2143"/>
                    </a:cubicBezTo>
                    <a:cubicBezTo>
                      <a:pt x="7033" y="1307"/>
                      <a:pt x="6690" y="552"/>
                      <a:pt x="6136" y="11"/>
                    </a:cubicBezTo>
                    <a:lnTo>
                      <a:pt x="6147" y="0"/>
                    </a:lnTo>
                    <a:lnTo>
                      <a:pt x="7492" y="0"/>
                    </a:ln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 w="3175" cap="flat">
                <a:noFill/>
                <a:prstDash val="solid"/>
                <a:miter lim="800000"/>
              </a:ln>
            </p:spPr>
            <p:txBody>
              <a:bodyPr vert="horz" wrap="square" lIns="92354" tIns="46177" rIns="92354" bIns="46177" numCol="1" anchor="t" anchorCtr="0" compatLnSpc="1"/>
              <a:lstStyle/>
              <a:p>
                <a:endParaRPr lang="zh-CN" altLang="en-US"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</p:grpSp>
        <p:grpSp>
          <p:nvGrpSpPr>
            <p:cNvPr id="133" name="组合 132"/>
            <p:cNvGrpSpPr/>
            <p:nvPr/>
          </p:nvGrpSpPr>
          <p:grpSpPr>
            <a:xfrm>
              <a:off x="1020359" y="2088942"/>
              <a:ext cx="1099783" cy="479716"/>
              <a:chOff x="3477359" y="8032286"/>
              <a:chExt cx="2534423" cy="826674"/>
            </a:xfrm>
            <a:effectLst>
              <a:outerShdw blurRad="203200" dist="114300" dir="5400000" sx="102000" sy="102000" algn="t" rotWithShape="0">
                <a:prstClr val="black">
                  <a:alpha val="29000"/>
                </a:prstClr>
              </a:outerShdw>
            </a:effectLst>
          </p:grpSpPr>
          <p:sp>
            <p:nvSpPr>
              <p:cNvPr id="134" name="流程图: 可选过程 133"/>
              <p:cNvSpPr/>
              <p:nvPr/>
            </p:nvSpPr>
            <p:spPr>
              <a:xfrm>
                <a:off x="3477359" y="8032286"/>
                <a:ext cx="2534423" cy="584775"/>
              </a:xfrm>
              <a:prstGeom prst="flowChartAlternateProcess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cs typeface="+mn-ea"/>
                  <a:sym typeface="+mn-lt"/>
                </a:endParaRPr>
              </a:p>
            </p:txBody>
          </p:sp>
          <p:sp>
            <p:nvSpPr>
              <p:cNvPr id="135" name="TextBox 78"/>
              <p:cNvSpPr txBox="1"/>
              <p:nvPr/>
            </p:nvSpPr>
            <p:spPr>
              <a:xfrm>
                <a:off x="3798603" y="8063393"/>
                <a:ext cx="1907811" cy="7955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zh-CN" altLang="en-US" sz="14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总资产</a:t>
                </a:r>
                <a:endParaRPr lang="zh-CN" altLang="en-US" sz="14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</p:grpSp>
      <p:pic>
        <p:nvPicPr>
          <p:cNvPr id="148" name="图片 14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31053" y="3884984"/>
            <a:ext cx="5326814" cy="2556542"/>
          </a:xfrm>
          <a:prstGeom prst="rect">
            <a:avLst/>
          </a:prstGeom>
        </p:spPr>
      </p:pic>
      <p:sp>
        <p:nvSpPr>
          <p:cNvPr id="151" name="文本框 150"/>
          <p:cNvSpPr txBox="1"/>
          <p:nvPr/>
        </p:nvSpPr>
        <p:spPr>
          <a:xfrm>
            <a:off x="269465" y="1023404"/>
            <a:ext cx="2056321" cy="553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defTabSz="914400" rtl="0" eaLnBrk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u"/>
              <a:defRPr/>
            </a:pPr>
            <a:r>
              <a:rPr lang="zh-CN" alt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物质结构平台</a:t>
            </a:r>
            <a:endParaRPr lang="en-US" altLang="zh-CN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2" name="文本框 151"/>
          <p:cNvSpPr txBox="1"/>
          <p:nvPr/>
        </p:nvSpPr>
        <p:spPr>
          <a:xfrm>
            <a:off x="291426" y="1860678"/>
            <a:ext cx="2056321" cy="553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defTabSz="914400" rtl="0" eaLnBrk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u"/>
              <a:defRPr/>
            </a:pPr>
            <a:r>
              <a:rPr lang="zh-CN" alt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组学研究平台</a:t>
            </a:r>
            <a:endParaRPr lang="en-US" altLang="zh-CN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3" name="文本框 152"/>
          <p:cNvSpPr txBox="1"/>
          <p:nvPr/>
        </p:nvSpPr>
        <p:spPr>
          <a:xfrm>
            <a:off x="269465" y="1427130"/>
            <a:ext cx="2190028" cy="553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defTabSz="914400" rtl="0" eaLnBrk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u"/>
              <a:defRPr/>
            </a:pPr>
            <a:r>
              <a:rPr lang="zh-CN" alt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生物成像平台</a:t>
            </a:r>
            <a:endParaRPr lang="en-US" altLang="zh-CN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4" name="文本框 153"/>
          <p:cNvSpPr txBox="1"/>
          <p:nvPr/>
        </p:nvSpPr>
        <p:spPr>
          <a:xfrm>
            <a:off x="291155" y="2271995"/>
            <a:ext cx="2168338" cy="499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defTabSz="914400" rtl="0" eaLnBrk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u"/>
              <a:defRPr/>
            </a:pPr>
            <a:r>
              <a:rPr lang="zh-CN" alt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实验动物平台</a:t>
            </a:r>
            <a:endParaRPr lang="en-US" altLang="zh-CN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5" name="文本框 16"/>
          <p:cNvSpPr txBox="1"/>
          <p:nvPr/>
        </p:nvSpPr>
        <p:spPr>
          <a:xfrm>
            <a:off x="4501172" y="1663070"/>
            <a:ext cx="2373492" cy="499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ctr" defTabSz="914400" rtl="0" eaLnBrk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u"/>
              <a:defRPr/>
            </a:pPr>
            <a:r>
              <a:rPr lang="zh-CN" alt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核酸技术平台</a:t>
            </a:r>
            <a:endParaRPr lang="en-US" altLang="zh-CN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9" name="文本框 158"/>
          <p:cNvSpPr txBox="1"/>
          <p:nvPr/>
        </p:nvSpPr>
        <p:spPr>
          <a:xfrm>
            <a:off x="381837" y="4005031"/>
            <a:ext cx="5714163" cy="245400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 marL="342900" indent="-342900">
              <a:buFont typeface="Wingdings" panose="05000000000000000000" pitchFamily="2" charset="2"/>
              <a:buChar char="p"/>
              <a:defRPr sz="24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indent="0" defTabSz="685800">
              <a:lnSpc>
                <a:spcPct val="130000"/>
              </a:lnSpc>
              <a:buNone/>
              <a:defRPr/>
            </a:pPr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定位：聚焦研究所的重点发展方向</a:t>
            </a:r>
            <a:r>
              <a:rPr lang="en-US" altLang="zh-CN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——</a:t>
            </a:r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核酸分子医学，秉承</a:t>
            </a:r>
            <a:r>
              <a:rPr lang="en-US" altLang="zh-CN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"</a:t>
            </a:r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共享资源、专注创新</a:t>
            </a:r>
            <a:r>
              <a:rPr lang="en-US" altLang="zh-CN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"</a:t>
            </a:r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的核心理念，在优先满足杭州医学所及其附属医院科研需求的基础上，同时为周边企业、高校、研究机构提供技术开发、临床服务和产业合作等一站式开放共享服务。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" name="文本框 16"/>
          <p:cNvSpPr txBox="1"/>
          <p:nvPr/>
        </p:nvSpPr>
        <p:spPr>
          <a:xfrm>
            <a:off x="2386254" y="1651327"/>
            <a:ext cx="2373492" cy="553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ctr" defTabSz="914400" rtl="0" eaLnBrk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u"/>
              <a:defRPr/>
            </a:pPr>
            <a:r>
              <a:rPr lang="zh-CN" alt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数据分析平台</a:t>
            </a:r>
            <a:endParaRPr lang="en-US" altLang="zh-CN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44781" y="38946"/>
            <a:ext cx="103974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一、中心总体情况</a:t>
            </a:r>
            <a:endParaRPr lang="zh-CN" altLang="en-US" sz="36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44628" y="1084738"/>
            <a:ext cx="2126154" cy="1835865"/>
          </a:xfrm>
          <a:prstGeom prst="rect">
            <a:avLst/>
          </a:prstGeom>
          <a:noFill/>
          <a:ln w="28575">
            <a:solidFill>
              <a:srgbClr val="C0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7" name="文本框 6"/>
          <p:cNvSpPr txBox="1"/>
          <p:nvPr/>
        </p:nvSpPr>
        <p:spPr>
          <a:xfrm>
            <a:off x="644894" y="3215548"/>
            <a:ext cx="55922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2020</a:t>
            </a:r>
            <a:r>
              <a:rPr lang="zh-CN" altLang="en-US" b="1" dirty="0"/>
              <a:t>年                           </a:t>
            </a:r>
            <a:r>
              <a:rPr lang="en-US" altLang="zh-CN" b="1" dirty="0"/>
              <a:t>2023</a:t>
            </a:r>
            <a:r>
              <a:rPr lang="zh-CN" altLang="en-US" b="1" dirty="0"/>
              <a:t>年                     </a:t>
            </a:r>
            <a:r>
              <a:rPr lang="en-US" altLang="zh-CN" b="1" dirty="0"/>
              <a:t>2024</a:t>
            </a:r>
            <a:r>
              <a:rPr lang="zh-CN" altLang="en-US" b="1" dirty="0"/>
              <a:t>年</a:t>
            </a:r>
            <a:endParaRPr lang="zh-CN" altLang="en-US" b="1" dirty="0"/>
          </a:p>
        </p:txBody>
      </p:sp>
      <p:grpSp>
        <p:nvGrpSpPr>
          <p:cNvPr id="10" name="组合 2"/>
          <p:cNvGrpSpPr/>
          <p:nvPr/>
        </p:nvGrpSpPr>
        <p:grpSpPr bwMode="auto">
          <a:xfrm>
            <a:off x="-9427" y="768955"/>
            <a:ext cx="12192000" cy="79375"/>
            <a:chOff x="0" y="765274"/>
            <a:chExt cx="9144000" cy="71438"/>
          </a:xfrm>
        </p:grpSpPr>
        <p:sp>
          <p:nvSpPr>
            <p:cNvPr id="12" name="Line 6"/>
            <p:cNvSpPr>
              <a:spLocks noChangeShapeType="1"/>
            </p:cNvSpPr>
            <p:nvPr/>
          </p:nvSpPr>
          <p:spPr bwMode="auto">
            <a:xfrm>
              <a:off x="0" y="765274"/>
              <a:ext cx="9144000" cy="0"/>
            </a:xfrm>
            <a:prstGeom prst="line">
              <a:avLst/>
            </a:prstGeom>
            <a:noFill/>
            <a:ln w="57150">
              <a:solidFill>
                <a:srgbClr val="002060"/>
              </a:solidFill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3" name="Line 7"/>
            <p:cNvSpPr>
              <a:spLocks noChangeShapeType="1"/>
            </p:cNvSpPr>
            <p:nvPr/>
          </p:nvSpPr>
          <p:spPr bwMode="auto">
            <a:xfrm>
              <a:off x="0" y="836712"/>
              <a:ext cx="9144000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</p:grp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36" y="1086228"/>
            <a:ext cx="2678227" cy="262466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6558" y="1086229"/>
            <a:ext cx="2698881" cy="2624662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0272" y="1086229"/>
            <a:ext cx="2678226" cy="262466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0272" y="4061616"/>
            <a:ext cx="2698884" cy="262466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36" y="4042288"/>
            <a:ext cx="2718759" cy="264399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7597" y="4042289"/>
            <a:ext cx="2697951" cy="2643992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144781" y="38946"/>
            <a:ext cx="103974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一、中心总体情况</a:t>
            </a:r>
            <a:endParaRPr lang="zh-CN" altLang="en-US" sz="36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5" name="组合 2"/>
          <p:cNvGrpSpPr/>
          <p:nvPr/>
        </p:nvGrpSpPr>
        <p:grpSpPr bwMode="auto">
          <a:xfrm>
            <a:off x="-9427" y="768955"/>
            <a:ext cx="12192000" cy="79375"/>
            <a:chOff x="0" y="765274"/>
            <a:chExt cx="9144000" cy="71438"/>
          </a:xfrm>
        </p:grpSpPr>
        <p:sp>
          <p:nvSpPr>
            <p:cNvPr id="16" name="Line 6"/>
            <p:cNvSpPr>
              <a:spLocks noChangeShapeType="1"/>
            </p:cNvSpPr>
            <p:nvPr/>
          </p:nvSpPr>
          <p:spPr bwMode="auto">
            <a:xfrm>
              <a:off x="0" y="765274"/>
              <a:ext cx="9144000" cy="0"/>
            </a:xfrm>
            <a:prstGeom prst="line">
              <a:avLst/>
            </a:prstGeom>
            <a:noFill/>
            <a:ln w="57150">
              <a:solidFill>
                <a:srgbClr val="002060"/>
              </a:solidFill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7" name="Line 7"/>
            <p:cNvSpPr>
              <a:spLocks noChangeShapeType="1"/>
            </p:cNvSpPr>
            <p:nvPr/>
          </p:nvSpPr>
          <p:spPr bwMode="auto">
            <a:xfrm>
              <a:off x="0" y="836712"/>
              <a:ext cx="9144000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</p:grp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/>
        </p:nvSpPr>
        <p:spPr>
          <a:xfrm>
            <a:off x="544945" y="1011773"/>
            <a:ext cx="11118650" cy="128893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228514" y="1168822"/>
            <a:ext cx="7075231" cy="4089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15000"/>
              </a:lnSpc>
              <a:spcAft>
                <a:spcPts val="800"/>
              </a:spcAft>
              <a:buSzPts val="1000"/>
              <a:tabLst>
                <a:tab pos="914400" algn="l"/>
              </a:tabLst>
            </a:pPr>
            <a:r>
              <a:rPr lang="zh-CN" altLang="zh-CN" sz="1800" kern="100" dirty="0"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考试链接</a:t>
            </a:r>
            <a:r>
              <a:rPr lang="zh-CN" altLang="en-US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：</a:t>
            </a:r>
            <a:r>
              <a:rPr lang="en-US" altLang="zh-CN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http://192.168.99.40/student/#/login </a:t>
            </a:r>
            <a:endParaRPr lang="en-US" altLang="zh-CN" kern="1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37941" y="1712067"/>
            <a:ext cx="7065804" cy="3861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15000"/>
              </a:lnSpc>
              <a:spcAft>
                <a:spcPts val="800"/>
              </a:spcAft>
              <a:buSzPts val="1000"/>
              <a:tabLst>
                <a:tab pos="914400" algn="l"/>
              </a:tabLst>
            </a:pPr>
            <a:r>
              <a:rPr lang="zh-CN" altLang="zh-CN" sz="1800" kern="100" dirty="0"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实名注册</a:t>
            </a:r>
            <a:r>
              <a:rPr lang="en-US" altLang="zh-CN" sz="1800" kern="100" dirty="0"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→ </a:t>
            </a:r>
            <a:r>
              <a:rPr lang="zh-CN" altLang="zh-CN" sz="1800" kern="100" dirty="0"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学习</a:t>
            </a:r>
            <a:r>
              <a:rPr lang="en-US" altLang="zh-CN" sz="1800" kern="100" dirty="0"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40</a:t>
            </a:r>
            <a:r>
              <a:rPr lang="zh-CN" altLang="zh-CN" sz="1800" kern="100" dirty="0"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分钟</a:t>
            </a:r>
            <a:r>
              <a:rPr lang="en-US" altLang="zh-CN" sz="1800" kern="100" dirty="0"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→ </a:t>
            </a:r>
            <a:r>
              <a:rPr lang="zh-CN" altLang="zh-CN" sz="1800" kern="100" dirty="0"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参加考试</a:t>
            </a:r>
            <a:r>
              <a:rPr lang="en-US" altLang="zh-CN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→</a:t>
            </a:r>
            <a:r>
              <a:rPr lang="zh-CN" altLang="en-US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证书发给系统管理员</a:t>
            </a:r>
            <a:endParaRPr lang="zh-CN" altLang="zh-CN" sz="1800" kern="100" dirty="0">
              <a:solidFill>
                <a:schemeClr val="bg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44781" y="38946"/>
            <a:ext cx="103974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二、考试系统</a:t>
            </a:r>
            <a:endParaRPr lang="zh-CN" altLang="en-US" sz="36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3" name="组合 2"/>
          <p:cNvGrpSpPr/>
          <p:nvPr/>
        </p:nvGrpSpPr>
        <p:grpSpPr bwMode="auto">
          <a:xfrm>
            <a:off x="-9427" y="768955"/>
            <a:ext cx="12192000" cy="79375"/>
            <a:chOff x="0" y="765274"/>
            <a:chExt cx="9144000" cy="71438"/>
          </a:xfrm>
        </p:grpSpPr>
        <p:sp>
          <p:nvSpPr>
            <p:cNvPr id="14" name="Line 6"/>
            <p:cNvSpPr>
              <a:spLocks noChangeShapeType="1"/>
            </p:cNvSpPr>
            <p:nvPr/>
          </p:nvSpPr>
          <p:spPr bwMode="auto">
            <a:xfrm>
              <a:off x="0" y="765274"/>
              <a:ext cx="9144000" cy="0"/>
            </a:xfrm>
            <a:prstGeom prst="line">
              <a:avLst/>
            </a:prstGeom>
            <a:noFill/>
            <a:ln w="57150">
              <a:solidFill>
                <a:srgbClr val="002060"/>
              </a:solidFill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5" name="Line 7"/>
            <p:cNvSpPr>
              <a:spLocks noChangeShapeType="1"/>
            </p:cNvSpPr>
            <p:nvPr/>
          </p:nvSpPr>
          <p:spPr bwMode="auto">
            <a:xfrm>
              <a:off x="0" y="836712"/>
              <a:ext cx="9144000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16" name="文本框 15"/>
          <p:cNvSpPr txBox="1"/>
          <p:nvPr/>
        </p:nvSpPr>
        <p:spPr>
          <a:xfrm>
            <a:off x="7752773" y="2382635"/>
            <a:ext cx="3747986" cy="1296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b="1" dirty="0"/>
              <a:t>满分</a:t>
            </a:r>
            <a:r>
              <a:rPr lang="en-US" altLang="zh-CN" b="1" dirty="0"/>
              <a:t>100,  </a:t>
            </a:r>
            <a:r>
              <a:rPr lang="en-US" altLang="zh-CN" b="1" dirty="0">
                <a:solidFill>
                  <a:srgbClr val="FF0000"/>
                </a:solidFill>
              </a:rPr>
              <a:t>85</a:t>
            </a:r>
            <a:r>
              <a:rPr lang="zh-CN" altLang="en-US" b="1" dirty="0">
                <a:solidFill>
                  <a:srgbClr val="FF0000"/>
                </a:solidFill>
              </a:rPr>
              <a:t>合格</a:t>
            </a:r>
            <a:r>
              <a:rPr lang="zh-CN" altLang="en-US" b="1" dirty="0"/>
              <a:t>，时长</a:t>
            </a:r>
            <a:r>
              <a:rPr lang="en-US" altLang="zh-CN" b="1" dirty="0"/>
              <a:t>2</a:t>
            </a:r>
            <a:r>
              <a:rPr lang="zh-CN" altLang="en-US" b="1" dirty="0"/>
              <a:t>小时</a:t>
            </a:r>
            <a:endParaRPr lang="en-US" altLang="zh-CN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b="1" dirty="0"/>
              <a:t>题型：判断、单选、多选</a:t>
            </a:r>
            <a:endParaRPr lang="en-US" altLang="zh-CN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b="1" dirty="0"/>
              <a:t>学习教材</a:t>
            </a:r>
            <a:r>
              <a:rPr lang="en-US" altLang="zh-CN" b="1" dirty="0"/>
              <a:t>+</a:t>
            </a:r>
            <a:r>
              <a:rPr lang="zh-CN" altLang="en-US" b="1" dirty="0"/>
              <a:t>视频材料</a:t>
            </a:r>
            <a:endParaRPr lang="zh-CN" altLang="en-US" b="1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78610" y="2626995"/>
            <a:ext cx="4939665" cy="406717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1305" y="4097655"/>
            <a:ext cx="3450590" cy="231267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: 圆角 12"/>
          <p:cNvSpPr/>
          <p:nvPr/>
        </p:nvSpPr>
        <p:spPr>
          <a:xfrm>
            <a:off x="172490" y="998941"/>
            <a:ext cx="7475219" cy="119182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144781" y="38946"/>
            <a:ext cx="103974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三、仪器预约管理系统</a:t>
            </a:r>
            <a:endParaRPr lang="zh-CN" altLang="en-US" sz="36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" name="组合 2"/>
          <p:cNvGrpSpPr/>
          <p:nvPr/>
        </p:nvGrpSpPr>
        <p:grpSpPr bwMode="auto">
          <a:xfrm>
            <a:off x="-9427" y="768955"/>
            <a:ext cx="12192000" cy="79375"/>
            <a:chOff x="0" y="765274"/>
            <a:chExt cx="9144000" cy="71438"/>
          </a:xfrm>
        </p:grpSpPr>
        <p:sp>
          <p:nvSpPr>
            <p:cNvPr id="4" name="Line 6"/>
            <p:cNvSpPr>
              <a:spLocks noChangeShapeType="1"/>
            </p:cNvSpPr>
            <p:nvPr/>
          </p:nvSpPr>
          <p:spPr bwMode="auto">
            <a:xfrm>
              <a:off x="0" y="765274"/>
              <a:ext cx="9144000" cy="0"/>
            </a:xfrm>
            <a:prstGeom prst="line">
              <a:avLst/>
            </a:prstGeom>
            <a:noFill/>
            <a:ln w="57150">
              <a:solidFill>
                <a:srgbClr val="002060"/>
              </a:solidFill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5" name="Line 7"/>
            <p:cNvSpPr>
              <a:spLocks noChangeShapeType="1"/>
            </p:cNvSpPr>
            <p:nvPr/>
          </p:nvSpPr>
          <p:spPr bwMode="auto">
            <a:xfrm>
              <a:off x="0" y="836712"/>
              <a:ext cx="9144000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275591" y="1011488"/>
            <a:ext cx="5738783" cy="11449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15000"/>
              </a:lnSpc>
              <a:spcAft>
                <a:spcPts val="800"/>
              </a:spcAft>
              <a:buSzPts val="1000"/>
              <a:tabLst>
                <a:tab pos="914400" algn="l"/>
              </a:tabLst>
            </a:pPr>
            <a:r>
              <a:rPr lang="zh-CN" altLang="zh-CN" sz="1600" b="1" kern="100" dirty="0">
                <a:solidFill>
                  <a:schemeClr val="bg1"/>
                </a:solidFill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预约系统链接：</a:t>
            </a:r>
            <a:r>
              <a:rPr lang="zh-CN" altLang="en-US" sz="1600" b="1" kern="100" dirty="0">
                <a:solidFill>
                  <a:schemeClr val="bg1"/>
                </a:solidFill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https://book.ibmc.ac.cn/</a:t>
            </a:r>
            <a:endParaRPr lang="zh-CN" altLang="en-US" sz="1600" b="1" kern="100" dirty="0">
              <a:solidFill>
                <a:schemeClr val="bg1"/>
              </a:solidFill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lvl="1">
              <a:lnSpc>
                <a:spcPct val="115000"/>
              </a:lnSpc>
              <a:spcAft>
                <a:spcPts val="800"/>
              </a:spcAft>
              <a:buSzPts val="1000"/>
              <a:tabLst>
                <a:tab pos="914400" algn="l"/>
              </a:tabLst>
            </a:pPr>
            <a:r>
              <a:rPr lang="zh-CN" altLang="en-US" sz="1600" b="1" kern="100" dirty="0">
                <a:solidFill>
                  <a:schemeClr val="bg1"/>
                </a:solidFill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系统管理员：孙丽娟  </a:t>
            </a:r>
            <a:endParaRPr lang="en-US" altLang="zh-CN" sz="1600" b="1" kern="100" dirty="0">
              <a:solidFill>
                <a:schemeClr val="bg1"/>
              </a:solidFill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lvl="1">
              <a:lnSpc>
                <a:spcPct val="115000"/>
              </a:lnSpc>
              <a:spcAft>
                <a:spcPts val="800"/>
              </a:spcAft>
              <a:buSzPts val="1000"/>
              <a:tabLst>
                <a:tab pos="914400" algn="l"/>
              </a:tabLst>
            </a:pPr>
            <a:r>
              <a:rPr lang="zh-CN" altLang="en-US" sz="1600" b="1" kern="100" dirty="0">
                <a:solidFill>
                  <a:schemeClr val="bg1"/>
                </a:solidFill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联系方式：</a:t>
            </a:r>
            <a:r>
              <a:rPr lang="en-US" altLang="zh-CN" sz="1600" b="1" kern="100" dirty="0">
                <a:solidFill>
                  <a:schemeClr val="bg1"/>
                </a:solidFill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15088626810</a:t>
            </a:r>
            <a:endParaRPr lang="en-US" altLang="zh-CN" sz="1600" b="1" kern="100" dirty="0">
              <a:solidFill>
                <a:schemeClr val="bg1"/>
              </a:solidFill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24912" y="1057210"/>
            <a:ext cx="4122307" cy="301602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53" y="2278541"/>
            <a:ext cx="7564134" cy="434667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5000"/>
                    </a14:imgEffect>
                  </a14:imgLayer>
                </a14:imgProps>
              </a:ext>
            </a:extLst>
          </a:blip>
          <a:srcRect r="5633"/>
          <a:stretch>
            <a:fillRect/>
          </a:stretch>
        </p:blipFill>
        <p:spPr>
          <a:xfrm>
            <a:off x="10408556" y="4282110"/>
            <a:ext cx="1638663" cy="231531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0" t="2241" r="8532"/>
          <a:stretch>
            <a:fillRect/>
          </a:stretch>
        </p:blipFill>
        <p:spPr>
          <a:xfrm>
            <a:off x="7924912" y="4309909"/>
            <a:ext cx="1543379" cy="2315311"/>
          </a:xfrm>
          <a:prstGeom prst="rect">
            <a:avLst/>
          </a:prstGeom>
        </p:spPr>
      </p:pic>
      <p:sp>
        <p:nvSpPr>
          <p:cNvPr id="14" name="椭圆 13"/>
          <p:cNvSpPr/>
          <p:nvPr/>
        </p:nvSpPr>
        <p:spPr>
          <a:xfrm>
            <a:off x="868218" y="2278541"/>
            <a:ext cx="544946" cy="3353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477164" y="151764"/>
            <a:ext cx="2032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注册流程</a:t>
            </a:r>
            <a:endParaRPr lang="zh-CN" altLang="en-US" sz="24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6877" y="1561149"/>
            <a:ext cx="6200749" cy="324386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2941" y="2161328"/>
            <a:ext cx="8789059" cy="314036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144781" y="38946"/>
            <a:ext cx="103974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三、仪器预约管理系统</a:t>
            </a:r>
            <a:endParaRPr lang="zh-CN" altLang="en-US" sz="36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9" name="组合 8"/>
          <p:cNvGrpSpPr/>
          <p:nvPr/>
        </p:nvGrpSpPr>
        <p:grpSpPr bwMode="auto">
          <a:xfrm>
            <a:off x="-9427" y="768955"/>
            <a:ext cx="12192000" cy="79375"/>
            <a:chOff x="0" y="765274"/>
            <a:chExt cx="9144000" cy="71438"/>
          </a:xfrm>
        </p:grpSpPr>
        <p:sp>
          <p:nvSpPr>
            <p:cNvPr id="10" name="Line 6"/>
            <p:cNvSpPr>
              <a:spLocks noChangeShapeType="1"/>
            </p:cNvSpPr>
            <p:nvPr/>
          </p:nvSpPr>
          <p:spPr bwMode="auto">
            <a:xfrm>
              <a:off x="0" y="765274"/>
              <a:ext cx="9144000" cy="0"/>
            </a:xfrm>
            <a:prstGeom prst="line">
              <a:avLst/>
            </a:prstGeom>
            <a:noFill/>
            <a:ln w="57150">
              <a:solidFill>
                <a:srgbClr val="002060"/>
              </a:solidFill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1" name="Line 7"/>
            <p:cNvSpPr>
              <a:spLocks noChangeShapeType="1"/>
            </p:cNvSpPr>
            <p:nvPr/>
          </p:nvSpPr>
          <p:spPr bwMode="auto">
            <a:xfrm>
              <a:off x="0" y="836712"/>
              <a:ext cx="9144000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13" name="文本框 12"/>
          <p:cNvSpPr txBox="1"/>
          <p:nvPr/>
        </p:nvSpPr>
        <p:spPr>
          <a:xfrm>
            <a:off x="33509" y="988249"/>
            <a:ext cx="6847486" cy="4641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04800" algn="just">
              <a:lnSpc>
                <a:spcPct val="150000"/>
              </a:lnSpc>
              <a:buNone/>
            </a:pPr>
            <a:r>
              <a:rPr lang="zh-CN" altLang="zh-CN" sz="1800" b="1" kern="100" dirty="0">
                <a:effectLst/>
                <a:latin typeface="等线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步骤一：</a:t>
            </a:r>
            <a:r>
              <a:rPr lang="en-US" altLang="zh-CN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PI</a:t>
            </a:r>
            <a:r>
              <a:rPr lang="zh-CN" altLang="zh-CN" sz="1800" kern="100" dirty="0">
                <a:effectLst/>
                <a:latin typeface="等线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用户登录系统，点击进入</a:t>
            </a:r>
            <a:r>
              <a:rPr lang="zh-CN" altLang="zh-CN" sz="1800" kern="100" dirty="0">
                <a:solidFill>
                  <a:srgbClr val="FF0000"/>
                </a:solidFill>
                <a:effectLst/>
                <a:latin typeface="等线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个人中心</a:t>
            </a:r>
            <a:r>
              <a:rPr lang="zh-CN" altLang="zh-CN" sz="1800" kern="100" dirty="0">
                <a:effectLst/>
                <a:latin typeface="等线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进入系统后台</a:t>
            </a:r>
            <a:endParaRPr lang="zh-CN" altLang="zh-CN" sz="18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6770348" y="1433798"/>
            <a:ext cx="53015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步骤二：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PI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用户点击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课题组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→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我的课题组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后，点击蓝色按钮，再点击下拉框中的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编辑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960582" y="1452415"/>
            <a:ext cx="360218" cy="36021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9231792" y="2113723"/>
            <a:ext cx="563418" cy="55187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3457251" y="2603775"/>
            <a:ext cx="882733" cy="32327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11166763" y="4294909"/>
            <a:ext cx="304799" cy="3048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5541625" y="143646"/>
            <a:ext cx="2032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加入课题组</a:t>
            </a:r>
            <a:endParaRPr lang="zh-CN" altLang="en-US" sz="24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881729" y="5548005"/>
            <a:ext cx="363177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如同时在多个课题组账户中，预约实验前需要自行切换付款账户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（平台结算时不负责拆分或修改）</a:t>
            </a:r>
            <a:endParaRPr lang="en-US" altLang="zh-CN" sz="16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457251" y="3382820"/>
            <a:ext cx="1003913" cy="323273"/>
          </a:xfrm>
          <a:prstGeom prst="rect">
            <a:avLst/>
          </a:prstGeom>
          <a:noFill/>
          <a:ln w="19050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 animBg="1"/>
      <p:bldP spid="24" grpId="0" animBg="1"/>
      <p:bldP spid="25" grpId="0" animBg="1"/>
      <p:bldP spid="4" grpId="0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14942" y="80456"/>
            <a:ext cx="12192000" cy="809384"/>
            <a:chOff x="-9427" y="38946"/>
            <a:chExt cx="12192000" cy="809384"/>
          </a:xfrm>
        </p:grpSpPr>
        <p:grpSp>
          <p:nvGrpSpPr>
            <p:cNvPr id="18" name="组合 2"/>
            <p:cNvGrpSpPr/>
            <p:nvPr/>
          </p:nvGrpSpPr>
          <p:grpSpPr bwMode="auto">
            <a:xfrm>
              <a:off x="-9427" y="768955"/>
              <a:ext cx="12192000" cy="79375"/>
              <a:chOff x="0" y="765274"/>
              <a:chExt cx="9144000" cy="71438"/>
            </a:xfrm>
          </p:grpSpPr>
          <p:sp>
            <p:nvSpPr>
              <p:cNvPr id="20" name="Line 6"/>
              <p:cNvSpPr>
                <a:spLocks noChangeShapeType="1"/>
              </p:cNvSpPr>
              <p:nvPr/>
            </p:nvSpPr>
            <p:spPr bwMode="auto">
              <a:xfrm>
                <a:off x="0" y="765274"/>
                <a:ext cx="9144000" cy="0"/>
              </a:xfrm>
              <a:prstGeom prst="line">
                <a:avLst/>
              </a:prstGeom>
              <a:noFill/>
              <a:ln w="57150">
                <a:solidFill>
                  <a:srgbClr val="002060"/>
                </a:solidFill>
                <a:rou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2" name="Line 7"/>
              <p:cNvSpPr>
                <a:spLocks noChangeShapeType="1"/>
              </p:cNvSpPr>
              <p:nvPr/>
            </p:nvSpPr>
            <p:spPr bwMode="auto">
              <a:xfrm>
                <a:off x="0" y="836712"/>
                <a:ext cx="9144000" cy="0"/>
              </a:xfrm>
              <a:prstGeom prst="line">
                <a:avLst/>
              </a:prstGeom>
              <a:noFill/>
              <a:ln w="28575">
                <a:solidFill>
                  <a:srgbClr val="C00000"/>
                </a:solidFill>
                <a:rou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9" name="文本框 18"/>
            <p:cNvSpPr txBox="1"/>
            <p:nvPr/>
          </p:nvSpPr>
          <p:spPr>
            <a:xfrm>
              <a:off x="144781" y="38946"/>
              <a:ext cx="103974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600" b="1" dirty="0">
                  <a:solidFill>
                    <a:srgbClr val="002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三、仪器预约管理系统   </a:t>
              </a:r>
              <a:r>
                <a:rPr lang="zh-CN" altLang="en-US" sz="2400" b="1" dirty="0">
                  <a:solidFill>
                    <a:srgbClr val="002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仪器培训</a:t>
              </a:r>
              <a:endParaRPr lang="zh-CN" altLang="en-US" sz="32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9151" y="1160986"/>
            <a:ext cx="8928128" cy="2779642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8425543" y="1160986"/>
            <a:ext cx="500744" cy="330358"/>
          </a:xfrm>
          <a:prstGeom prst="rect">
            <a:avLst/>
          </a:prstGeom>
          <a:noFill/>
          <a:ln w="28575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箭头连接符 5"/>
          <p:cNvCxnSpPr/>
          <p:nvPr/>
        </p:nvCxnSpPr>
        <p:spPr>
          <a:xfrm>
            <a:off x="8926287" y="1326163"/>
            <a:ext cx="816429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文本框 7"/>
          <p:cNvSpPr txBox="1"/>
          <p:nvPr/>
        </p:nvSpPr>
        <p:spPr>
          <a:xfrm>
            <a:off x="9700935" y="1180471"/>
            <a:ext cx="23219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查看近期可报名培训</a:t>
            </a:r>
            <a:endParaRPr lang="en-US" altLang="zh-CN" sz="1600" i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192" y="3858138"/>
            <a:ext cx="4995093" cy="2548626"/>
          </a:xfrm>
          <a:prstGeom prst="rect">
            <a:avLst/>
          </a:prstGeom>
        </p:spPr>
      </p:pic>
      <p:sp>
        <p:nvSpPr>
          <p:cNvPr id="16" name="矩形 15"/>
          <p:cNvSpPr/>
          <p:nvPr/>
        </p:nvSpPr>
        <p:spPr>
          <a:xfrm>
            <a:off x="4856240" y="4802093"/>
            <a:ext cx="500744" cy="330358"/>
          </a:xfrm>
          <a:prstGeom prst="rect">
            <a:avLst/>
          </a:prstGeom>
          <a:noFill/>
          <a:ln w="28575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6" name="组合 25"/>
          <p:cNvGrpSpPr/>
          <p:nvPr/>
        </p:nvGrpSpPr>
        <p:grpSpPr>
          <a:xfrm>
            <a:off x="5356984" y="4765404"/>
            <a:ext cx="5017101" cy="369332"/>
            <a:chOff x="9078687" y="1291612"/>
            <a:chExt cx="5017101" cy="369332"/>
          </a:xfrm>
        </p:grpSpPr>
        <p:cxnSp>
          <p:nvCxnSpPr>
            <p:cNvPr id="24" name="直接箭头连接符 23"/>
            <p:cNvCxnSpPr/>
            <p:nvPr/>
          </p:nvCxnSpPr>
          <p:spPr>
            <a:xfrm>
              <a:off x="9078687" y="1478563"/>
              <a:ext cx="816429" cy="0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文本框 24"/>
            <p:cNvSpPr txBox="1"/>
            <p:nvPr/>
          </p:nvSpPr>
          <p:spPr>
            <a:xfrm>
              <a:off x="9895115" y="1291612"/>
              <a:ext cx="4200673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报名 </a:t>
              </a:r>
              <a:r>
                <a:rPr lang="zh-CN" altLang="en-US" sz="1600" i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（如已报满，需等待下次培训）</a:t>
              </a:r>
              <a:endParaRPr lang="en-US" altLang="zh-CN" sz="1600" i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7" name="文本框 26"/>
          <p:cNvSpPr txBox="1"/>
          <p:nvPr/>
        </p:nvSpPr>
        <p:spPr>
          <a:xfrm>
            <a:off x="6173411" y="5363336"/>
            <a:ext cx="3710817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请按时到场参加培训，持已绑定账号的卡到场刷卡签到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600" i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（如迟到或失约系统将扣除信用分</a:t>
            </a:r>
            <a:r>
              <a:rPr lang="en-US" altLang="zh-CN" sz="1600" i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1600" i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分）</a:t>
            </a:r>
            <a:endParaRPr lang="en-US" altLang="zh-CN" sz="1600" i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14942" y="80456"/>
            <a:ext cx="12192000" cy="809384"/>
            <a:chOff x="-9427" y="38946"/>
            <a:chExt cx="12192000" cy="809384"/>
          </a:xfrm>
        </p:grpSpPr>
        <p:grpSp>
          <p:nvGrpSpPr>
            <p:cNvPr id="18" name="组合 2"/>
            <p:cNvGrpSpPr/>
            <p:nvPr/>
          </p:nvGrpSpPr>
          <p:grpSpPr bwMode="auto">
            <a:xfrm>
              <a:off x="-9427" y="768955"/>
              <a:ext cx="12192000" cy="79375"/>
              <a:chOff x="0" y="765274"/>
              <a:chExt cx="9144000" cy="71438"/>
            </a:xfrm>
          </p:grpSpPr>
          <p:sp>
            <p:nvSpPr>
              <p:cNvPr id="20" name="Line 6"/>
              <p:cNvSpPr>
                <a:spLocks noChangeShapeType="1"/>
              </p:cNvSpPr>
              <p:nvPr/>
            </p:nvSpPr>
            <p:spPr bwMode="auto">
              <a:xfrm>
                <a:off x="0" y="765274"/>
                <a:ext cx="9144000" cy="0"/>
              </a:xfrm>
              <a:prstGeom prst="line">
                <a:avLst/>
              </a:prstGeom>
              <a:noFill/>
              <a:ln w="57150">
                <a:solidFill>
                  <a:srgbClr val="002060"/>
                </a:solidFill>
                <a:rou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2" name="Line 7"/>
              <p:cNvSpPr>
                <a:spLocks noChangeShapeType="1"/>
              </p:cNvSpPr>
              <p:nvPr/>
            </p:nvSpPr>
            <p:spPr bwMode="auto">
              <a:xfrm>
                <a:off x="0" y="836712"/>
                <a:ext cx="9144000" cy="0"/>
              </a:xfrm>
              <a:prstGeom prst="line">
                <a:avLst/>
              </a:prstGeom>
              <a:noFill/>
              <a:ln w="28575">
                <a:solidFill>
                  <a:srgbClr val="C00000"/>
                </a:solidFill>
                <a:rou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9" name="文本框 18"/>
            <p:cNvSpPr txBox="1"/>
            <p:nvPr/>
          </p:nvSpPr>
          <p:spPr>
            <a:xfrm>
              <a:off x="144781" y="38946"/>
              <a:ext cx="103974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600" b="1" dirty="0">
                  <a:solidFill>
                    <a:srgbClr val="002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三、仪器预约管理系统   </a:t>
              </a:r>
              <a:r>
                <a:rPr lang="zh-CN" altLang="en-US" sz="2400" b="1" dirty="0">
                  <a:solidFill>
                    <a:srgbClr val="002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仪器预约</a:t>
              </a:r>
              <a:endParaRPr lang="zh-CN" altLang="en-US" sz="32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cxnSp>
        <p:nvCxnSpPr>
          <p:cNvPr id="6" name="直接箭头连接符 5"/>
          <p:cNvCxnSpPr/>
          <p:nvPr/>
        </p:nvCxnSpPr>
        <p:spPr>
          <a:xfrm>
            <a:off x="8926287" y="1326163"/>
            <a:ext cx="816429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文本框 7"/>
          <p:cNvSpPr txBox="1"/>
          <p:nvPr/>
        </p:nvSpPr>
        <p:spPr>
          <a:xfrm>
            <a:off x="1156312" y="4745126"/>
            <a:ext cx="23219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查看仪器介绍、</a:t>
            </a:r>
            <a:b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配置、预约要求</a:t>
            </a:r>
            <a:endParaRPr lang="en-US" altLang="zh-CN" sz="1600" i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2317269" y="5558528"/>
            <a:ext cx="186284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管理员联系电话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600" i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（刷卡机界面也有）</a:t>
            </a:r>
            <a:endParaRPr lang="en-US" altLang="zh-CN" sz="1600" i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5286" y="1039066"/>
            <a:ext cx="9905546" cy="365922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361168" y="4276427"/>
            <a:ext cx="1465530" cy="295573"/>
          </a:xfrm>
          <a:prstGeom prst="rect">
            <a:avLst/>
          </a:prstGeom>
          <a:noFill/>
          <a:ln w="28575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4" name="直接箭头连接符 23"/>
          <p:cNvCxnSpPr/>
          <p:nvPr/>
        </p:nvCxnSpPr>
        <p:spPr>
          <a:xfrm rot="5400000">
            <a:off x="2983898" y="4909635"/>
            <a:ext cx="706360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#wm#"/>
  <p:tag name="KSO_WM_TEMPLATE_CATEGORY" val="diagram"/>
  <p:tag name="KSO_WM_TEMPLATE_INDEX" val="20182582"/>
  <p:tag name="KSO_WM_SLIDE_BACKGROUND" val="[&quot;general&quot;]"/>
  <p:tag name="KSO_WM_SLIDE_RATIO" val="1.777778"/>
  <p:tag name="KSO_WM_CHIP_INFOS" val="{&quot;layout_type&quot;:&quot;topbottom&quot;,&quot;layout_feature&quot;:1,&quot;tags&quot;:{&quot;style&quot;:[&quot;商务&quot;,&quot;简约&quot;,&quot;文艺清新&quot;,&quot;中国风&quot;,&quot;卡通&quot;,&quot;欧美风&quot;,&quot;黑板风&quot;,&quot;渐变风&quot;,&quot;党政风&quot;]},&quot;slide_type&quot;:[&quot;text&quot;],&quot;aspect_ratio&quot;:&quot;16:9&quot;,&quot;diagram&quot;:{&quot;type&quot;:[],&quot;direction&quot;:0,&quot;isSupportDecBetweenItems&quot;:false}}"/>
  <p:tag name="KSO_WM_SLIDE_CAN_ADD_NAVIGATION" val="1"/>
  <p:tag name="KSO_WM_SLIDE_ID" val="diagram20182582_1"/>
  <p:tag name="KSO_WM_TEMPLATE_SUBCATEGORY" val="0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840*399"/>
  <p:tag name="KSO_WM_SLIDE_POSITION" val="60*71"/>
  <p:tag name="KSO_WM_TAG_VERSION" val="1.0"/>
  <p:tag name="KSO_WM_CHIP_FILLPROP" val="[[{&quot;fill_id&quot;:&quot;13764482d0b94c3797cd92679777cb6d&quot;,&quot;fill_align&quot;:&quot;lt&quot;,&quot;text_align&quot;:&quot;lt&quot;,&quot;text_direction&quot;:&quot;horizontal&quot;,&quot;chip_types&quot;:[&quot;header&quot;]},{&quot;fill_id&quot;:&quot;0c7aeec11ac7457eb4d583c52a0ae3d5&quot;,&quot;fill_align&quot;:&quot;lm&quot;,&quot;text_align&quot;:&quot;lm&quot;,&quot;text_direction&quot;:&quot;horizontal&quot;,&quot;chip_types&quot;:[&quot;diagram&quot;,&quot;pictext&quot;,&quot;picture&quot;,&quot;chart&quot;,&quot;table&quot;,&quot;video&quot;],&quot;support_features&quot;:[&quot;collage&quot;,&quot;carousel&quot;]},{&quot;fill_id&quot;:&quot;95d2289085634f659fb9ea746d7af990&quot;,&quot;fill_align&quot;:&quot;lm&quot;,&quot;text_align&quot;:&quot;lm&quot;,&quot;text_direction&quot;:&quot;horizontal&quot;,&quot;chip_types&quot;:[&quot;text&quot;,&quot;table&quot;]}]]"/>
  <p:tag name="KSO_WM_SLIDE_LAYOUT" val="a_d_f"/>
  <p:tag name="KSO_WM_CHIP_XID" val="5f69641a553136823a5e617e"/>
  <p:tag name="KSO_WM_SLIDE_LAYOUT_CNT" val="1_3_1"/>
  <p:tag name="FIXED_XID_TMP" val="5f5ee1ca4d6848d78f644aec"/>
  <p:tag name="KSO_WM_CHIP_GROUPID" val="5f5ee1ca4d6848d78f644aec"/>
  <p:tag name="KSO_WM_SLIDE_BK_DARK_LIGHT" val="2"/>
  <p:tag name="KSO_WM_SLIDE_BACKGROUND_TYPE" val="general"/>
  <p:tag name="KSO_WM_SLIDE_SUPPORT_FEATURE_TYPE" val="3"/>
  <p:tag name="KSO_WM_TEMPLATE_ASSEMBLE_XID" val="5f7fd845acac1f5dbd6c32c3"/>
  <p:tag name="KSO_WM_TEMPLATE_ASSEMBLE_GROUPID" val="5f7fd845acac1f5dbd6c32c3"/>
  <p:tag name="KSO_WM_SPECIAL_SOURCE" val="bdnull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2371</Words>
  <Application>WPS 演示</Application>
  <PresentationFormat>宽屏</PresentationFormat>
  <Paragraphs>298</Paragraphs>
  <Slides>25</Slides>
  <Notes>11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39" baseType="lpstr">
      <vt:lpstr>Arial</vt:lpstr>
      <vt:lpstr>宋体</vt:lpstr>
      <vt:lpstr>Wingdings</vt:lpstr>
      <vt:lpstr>黑体</vt:lpstr>
      <vt:lpstr>Calibri</vt:lpstr>
      <vt:lpstr>微软雅黑</vt:lpstr>
      <vt:lpstr>Times New Roman</vt:lpstr>
      <vt:lpstr>等线</vt:lpstr>
      <vt:lpstr>Arial Unicode MS</vt:lpstr>
      <vt:lpstr>等线 Light</vt:lpstr>
      <vt:lpstr>Microsoft YaHei UI</vt:lpstr>
      <vt:lpstr>Cochin</vt:lpstr>
      <vt:lpstr>Segoe Print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dingel9059</dc:creator>
  <cp:lastModifiedBy>孙丽娟</cp:lastModifiedBy>
  <cp:revision>21</cp:revision>
  <dcterms:created xsi:type="dcterms:W3CDTF">2026-03-18T06:27:00Z</dcterms:created>
  <dcterms:modified xsi:type="dcterms:W3CDTF">2026-07-28T02:00:30Z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4D155505FDF8428DAB8005F1C6F8E5E4_12</vt:lpwstr>
  </property>
</Properties>
</file>