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8" r:id="rId2"/>
    <p:sldId id="624" r:id="rId3"/>
    <p:sldId id="627" r:id="rId4"/>
    <p:sldId id="629" r:id="rId5"/>
    <p:sldId id="628" r:id="rId6"/>
    <p:sldId id="630" r:id="rId7"/>
    <p:sldId id="612" r:id="rId8"/>
    <p:sldId id="613" r:id="rId9"/>
    <p:sldId id="63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C5D0"/>
    <a:srgbClr val="35B5B2"/>
    <a:srgbClr val="011689"/>
    <a:srgbClr val="000000"/>
    <a:srgbClr val="00B1C5"/>
    <a:srgbClr val="61C3D0"/>
    <a:srgbClr val="92D6E3"/>
    <a:srgbClr val="1F1F81"/>
    <a:srgbClr val="00A8C3"/>
    <a:srgbClr val="5DC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92" autoAdjust="0"/>
    <p:restoredTop sz="93073" autoAdjust="0"/>
  </p:normalViewPr>
  <p:slideViewPr>
    <p:cSldViewPr snapToGrid="0">
      <p:cViewPr varScale="1">
        <p:scale>
          <a:sx n="105" d="100"/>
          <a:sy n="105" d="100"/>
        </p:scale>
        <p:origin x="95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5472E-8986-48A7-86E6-B2BB6C041951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31DCE-CF70-459D-B4E3-B9B5A46749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423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5B9BF-99C7-425D-A1C7-4E0B8871658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17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ja-JP" altLang="en-US" b="0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非同源性末端接合（</a:t>
            </a:r>
            <a:r>
              <a:rPr lang="en-US" b="0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Non-homologous end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joining，</a:t>
            </a:r>
            <a:r>
              <a:rPr lang="en-US" b="0" i="0" u="none" strike="noStrike" dirty="0" err="1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NHEJ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）</a:t>
            </a:r>
            <a:r>
              <a:rPr lang="en-US" b="0" i="0" u="none" strike="noStrike" dirty="0" err="1">
                <a:solidFill>
                  <a:srgbClr val="F73131"/>
                </a:solidFill>
                <a:effectLst/>
                <a:latin typeface="Arial" panose="020B0604020202020204" pitchFamily="34" charset="0"/>
              </a:rPr>
              <a:t>NHEJ</a:t>
            </a:r>
            <a:r>
              <a:rPr lang="ja-JP" altLang="en-US" b="0" i="0" u="none" strike="noStrike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修复机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031DCE-CF70-459D-B4E3-B9B5A467499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223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针对每个基因可以设计</a:t>
            </a:r>
            <a:r>
              <a:rPr lang="en-US" altLang="zh-CN" dirty="0"/>
              <a:t>3-6</a:t>
            </a:r>
            <a:r>
              <a:rPr lang="zh-CN" altLang="en-US" dirty="0"/>
              <a:t>条 </a:t>
            </a:r>
            <a:r>
              <a:rPr lang="en-US" altLang="zh-CN" dirty="0"/>
              <a:t>gRNA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31DCE-CF70-459D-B4E3-B9B5A467499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014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0DCAF1-3786-4844-8B46-B0407F343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20131FF-9F9F-44F4-90E3-6E8500065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554FC9-5388-4F9E-8AD9-8FF413031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B4D3D93-E1E2-4753-BA2A-A46EDB9F1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017332-1C68-4E42-85B5-AB3A9D17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783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274395-F925-4220-A284-296D0864D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C613533-A206-4947-A5F3-B90D5435C6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336D55F-4ADB-4E7E-BA68-7BF24B04D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8013B5-E6DA-4701-B66F-0F0526D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36DB70-AFF9-46A7-B820-6E4213705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968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7E4DBFA-F101-4611-BAC2-0AF120CB9F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D2C716-3FCC-4FDF-819E-F098B1B30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B813A5-9BC2-4BDD-896B-753C4062A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874B05-D4A5-42F7-898B-B50D9AFBB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936731E-0015-42E9-83E7-461E39693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724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_HDLT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CFB3C-DDCB-4195-BCCF-3B1909E4EB4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320842" y="1103313"/>
            <a:ext cx="11457226" cy="5345112"/>
          </a:xfrm>
        </p:spPr>
        <p:txBody>
          <a:bodyPr/>
          <a:lstStyle>
            <a:lvl1pPr>
              <a:lnSpc>
                <a:spcPct val="80000"/>
              </a:lnSpc>
              <a:defRPr/>
            </a:lvl1pPr>
            <a:lvl2pPr>
              <a:lnSpc>
                <a:spcPct val="80000"/>
              </a:lnSpc>
              <a:defRPr/>
            </a:lvl2pPr>
            <a:lvl3pPr>
              <a:lnSpc>
                <a:spcPct val="80000"/>
              </a:lnSpc>
              <a:defRPr/>
            </a:lvl3pPr>
            <a:lvl4pPr>
              <a:lnSpc>
                <a:spcPct val="80000"/>
              </a:lnSpc>
              <a:defRPr/>
            </a:lvl4pPr>
            <a:lvl5pPr>
              <a:lnSpc>
                <a:spcPct val="8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 hasCustomPrompt="1"/>
          </p:nvPr>
        </p:nvSpPr>
        <p:spPr>
          <a:xfrm>
            <a:off x="320842" y="176463"/>
            <a:ext cx="6240296" cy="341893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/>
              <a:t>New Horizons: Vision and Strategy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232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3891D0-BADF-48F8-9F76-DE77EF180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DF07EB3-7A51-4170-8972-246F52E1C9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A8421A-3611-4878-89B7-9223E36E6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9F19A36-BCB9-46C2-859E-4AE78919A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6D4974-71A8-4F87-A3C6-8A4A747C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81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79787-FA93-4205-8C24-90D4CEEC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5A252DF-E2F8-4D72-AB90-1D31E2678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C7025F-27DF-428A-8B56-0A6C8FC91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1598AC2-4A43-4234-BC6A-4CE98D36A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3D78A4-D659-49D1-AE41-193B5EEA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40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B49E0C-85FA-4922-B986-867296B07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18E3C18-9A84-4219-9B9E-24766193D8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6DA040-3CC6-4B6C-BF63-29B5F60AF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ECAFC28-B937-40E4-818B-91CDBB9E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4A7E34-28C5-4CC2-8959-E558EC2E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C186871-B26C-486B-B301-9093A14BF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33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6054E2-0FFC-4D7B-AC93-3D927A00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4AF28E-91EF-4586-97C7-3949CC5CFA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1AAE971-D60B-4D5B-8D81-B592978EA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72C326C-C85A-4D10-9BB3-B6A563C763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6AAFE54-2108-47B2-9901-F7101DC31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A5F8456-4F4E-4BC4-9D70-8E03593AB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FB0C967-4B8F-418A-8096-7BACBA12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3006D2D-09F6-4347-919E-ADACA90B1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6954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901A802-CA99-4AE5-8C59-E69F63C9C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2491B72-F934-47A9-A65D-1CA51728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49E71AE-706A-41D4-ACA3-19B2BD02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909B7DD-5480-4152-8260-4EA5460F2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605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D76D6C-88F0-488B-996D-C202E5BBF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DC940B9-8461-4BFC-B92F-316154A8F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AD3C3A-62B3-470F-9196-F65113469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625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8D0B64-2249-4DB9-B411-C27571D3A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163A456-A4BF-4C6D-9168-966E8F0C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A73B8C9-8D5D-4A4D-9E61-F1B4E2C04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087EF0-F2BA-4566-8489-EF8532E25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3F0648-E235-4139-BAF5-8E02BDE3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7D9468-857D-44ED-88E2-6E5644831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81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A49EF3-D8AE-4D18-94C2-F891D71C5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BD5D5F5-CB1F-4931-BD7D-39D18139E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2BFD59A-803F-4E81-9F78-BA9FEBA9B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8CD198-7B21-49CC-9C11-1FEDB6D7B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1AB8097-F6D2-4392-915A-303DA86A6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996522-276B-45A5-BDB2-B0C7508B7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136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D4394D-9277-4DC2-87CC-B6CF653A53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CB2F00-61D5-4AE5-A459-FB06650DD894}" type="datetimeFigureOut">
              <a:rPr lang="zh-CN" altLang="en-US" smtClean="0"/>
              <a:t>2023/10/24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C45D398-1F73-4E90-B0F8-1086BD316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B60CB4-D3CD-4A12-A475-DD700C4A2C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B6E5F-1F20-428E-B288-021158C013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78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0999" y="5740269"/>
            <a:ext cx="8457540" cy="46471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A</a:t>
            </a:r>
            <a:r>
              <a:rPr lang="zh-CN" altLang="en-US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基因</a:t>
            </a:r>
            <a:r>
              <a:rPr lang="en-US" altLang="zh-CN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/A</a:t>
            </a:r>
            <a:r>
              <a:rPr lang="zh-CN" altLang="en-US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药物通过</a:t>
            </a:r>
            <a:r>
              <a:rPr lang="en-US" altLang="zh-CN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B</a:t>
            </a:r>
            <a:r>
              <a:rPr lang="zh-CN" altLang="en-US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机制在</a:t>
            </a:r>
            <a:r>
              <a:rPr lang="en-US" altLang="zh-CN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C</a:t>
            </a:r>
            <a:r>
              <a:rPr lang="zh-CN" altLang="en-US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疾病中起</a:t>
            </a:r>
            <a:r>
              <a:rPr lang="en-US" altLang="zh-CN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D</a:t>
            </a:r>
            <a:r>
              <a:rPr lang="zh-CN" altLang="en-US" dirty="0">
                <a:solidFill>
                  <a:srgbClr val="FF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作用</a:t>
            </a:r>
            <a:endParaRPr lang="en-US" altLang="zh-CN" dirty="0">
              <a:solidFill>
                <a:srgbClr val="FF0000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F5FB7FF-4391-4E90-A764-4648FB1D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00" y="1253328"/>
            <a:ext cx="5202786" cy="399018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F87C4DB-D49F-405A-ADE9-6B0392BCB18D}"/>
              </a:ext>
            </a:extLst>
          </p:cNvPr>
          <p:cNvSpPr txBox="1">
            <a:spLocks noChangeArrowheads="1"/>
          </p:cNvSpPr>
          <p:nvPr/>
        </p:nvSpPr>
        <p:spPr>
          <a:xfrm>
            <a:off x="6779348" y="1253327"/>
            <a:ext cx="4998720" cy="3861597"/>
          </a:xfr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系统性对大量基因进行批量鉴定和功能研究，发现原创新和突破性研究的有力工具</a:t>
            </a: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一网打尽</a:t>
            </a:r>
            <a:r>
              <a:rPr lang="en-GB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 : 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节省时间、结果最全面！</a:t>
            </a:r>
            <a:r>
              <a:rPr lang="en-GB" altLang="zh-CN" sz="2000" dirty="0">
                <a:latin typeface="STKaiti" panose="02010600040101010101" pitchFamily="2" charset="-122"/>
                <a:ea typeface="STKaiti" panose="02010600040101010101" pitchFamily="2" charset="-122"/>
              </a:rPr>
              <a:t> </a:t>
            </a:r>
            <a:r>
              <a:rPr lang="zh-CN" altLang="en-US" sz="2000" dirty="0">
                <a:latin typeface="STKaiti" panose="02010600040101010101" pitchFamily="2" charset="-122"/>
                <a:ea typeface="STKaiti" panose="02010600040101010101" pitchFamily="2" charset="-122"/>
              </a:rPr>
              <a:t>发现新基因功能</a:t>
            </a:r>
            <a:endParaRPr lang="en-US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altLang="zh-CN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endParaRPr lang="zh-CN" altLang="en-US" sz="20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lvl="1"/>
            <a:r>
              <a:rPr lang="en-US" altLang="zh-CN" sz="1600" dirty="0">
                <a:latin typeface="STKaiti" panose="02010600040101010101" pitchFamily="2" charset="-122"/>
                <a:ea typeface="STKaiti" panose="02010600040101010101" pitchFamily="2" charset="-122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725A9F-C52D-1611-CB5A-5E36C73A0E6C}"/>
              </a:ext>
            </a:extLst>
          </p:cNvPr>
          <p:cNvSpPr txBox="1"/>
          <p:nvPr/>
        </p:nvSpPr>
        <p:spPr>
          <a:xfrm>
            <a:off x="478302" y="787791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为什么要用文库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99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"/>
          <a:stretch>
            <a:fillRect/>
          </a:stretch>
        </p:blipFill>
        <p:spPr bwMode="auto">
          <a:xfrm>
            <a:off x="1696312" y="2369912"/>
            <a:ext cx="3279326" cy="351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BBE548F-4033-4061-BE47-F9A5A4882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420629"/>
            <a:ext cx="4306558" cy="3413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492F8E0C-D88E-47E2-9406-0B0AEB717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377" y="6024729"/>
            <a:ext cx="48059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ts val="1200"/>
              </a:spcBef>
              <a:buFont typeface="Arial" pitchFamily="34" charset="0"/>
              <a:defRPr sz="2800">
                <a:solidFill>
                  <a:schemeClr val="tx1"/>
                </a:solidFill>
                <a:latin typeface="GE Inspira Pitch" pitchFamily="34" charset="0"/>
              </a:defRPr>
            </a:lvl1pPr>
            <a:lvl2pPr marL="742950" indent="-285750" eaLnBrk="0" hangingPunct="0">
              <a:spcBef>
                <a:spcPts val="1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GE Inspira Pitch" pitchFamily="34" charset="0"/>
              </a:defRPr>
            </a:lvl2pPr>
            <a:lvl3pPr marL="1143000" indent="-228600" eaLnBrk="0" hangingPunct="0">
              <a:spcBef>
                <a:spcPts val="800"/>
              </a:spcBef>
              <a:buFont typeface="GE Inspira Pitch" pitchFamily="34" charset="0"/>
              <a:buChar char="–"/>
              <a:defRPr>
                <a:solidFill>
                  <a:schemeClr val="tx1"/>
                </a:solidFill>
                <a:latin typeface="GE Inspira Pitch" pitchFamily="34" charset="0"/>
              </a:defRPr>
            </a:lvl3pPr>
            <a:lvl4pPr marL="1600200" indent="-228600" eaLnBrk="0" hangingPunct="0">
              <a:spcBef>
                <a:spcPts val="600"/>
              </a:spcBef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GE Inspira Pitch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GE Inspira Pitch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800" dirty="0" err="1">
                <a:latin typeface="STKaiti" panose="02010600040101010101" pitchFamily="2" charset="-122"/>
                <a:ea typeface="STKaiti" panose="02010600040101010101" pitchFamily="2" charset="-122"/>
              </a:rPr>
              <a:t>Dahlene</a:t>
            </a:r>
            <a:r>
              <a:rPr lang="en-US" altLang="zh-CN" sz="1800" dirty="0">
                <a:latin typeface="STKaiti" panose="02010600040101010101" pitchFamily="2" charset="-122"/>
                <a:ea typeface="STKaiti" panose="02010600040101010101" pitchFamily="2" charset="-122"/>
              </a:rPr>
              <a:t> N. Fusco,  et al</a:t>
            </a:r>
            <a:r>
              <a:rPr lang="zh-CN" altLang="en-US" sz="18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en-US" altLang="zh-CN" sz="1800" i="1" dirty="0">
                <a:latin typeface="STKaiti" panose="02010600040101010101" pitchFamily="2" charset="-122"/>
                <a:ea typeface="STKaiti" panose="02010600040101010101" pitchFamily="2" charset="-122"/>
              </a:rPr>
              <a:t>Gastroenterology. </a:t>
            </a:r>
            <a:r>
              <a:rPr lang="en-US" altLang="zh-CN" sz="1800" dirty="0">
                <a:latin typeface="STKaiti" panose="02010600040101010101" pitchFamily="2" charset="-122"/>
                <a:ea typeface="STKaiti" panose="02010600040101010101" pitchFamily="2" charset="-122"/>
              </a:rPr>
              <a:t>2013</a:t>
            </a:r>
            <a:endParaRPr lang="zh-CN" altLang="en-US" sz="18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2B305F-1591-6FFC-88C8-ADF05B96E964}"/>
              </a:ext>
            </a:extLst>
          </p:cNvPr>
          <p:cNvSpPr txBox="1"/>
          <p:nvPr/>
        </p:nvSpPr>
        <p:spPr>
          <a:xfrm>
            <a:off x="478302" y="787791"/>
            <a:ext cx="5032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案例分享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：传染性疾病中筛选病原宿主相关基因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3A7FC1-9419-2E68-3052-E0D6874A322E}"/>
              </a:ext>
            </a:extLst>
          </p:cNvPr>
          <p:cNvSpPr txBox="1"/>
          <p:nvPr/>
        </p:nvSpPr>
        <p:spPr>
          <a:xfrm>
            <a:off x="1208350" y="1268468"/>
            <a:ext cx="100958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A genetic screen identifies interferon-</a:t>
            </a:r>
            <a:r>
              <a:rPr lang="el-GR" b="0" i="0" u="none" strike="noStrike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α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effector genes required to suppress hepatitis C virus replication</a:t>
            </a:r>
          </a:p>
          <a:p>
            <a:r>
              <a:rPr lang="en-US" dirty="0" err="1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通过文库筛选</a:t>
            </a:r>
            <a:r>
              <a:rPr lang="en-US" altLang="zh-CN" dirty="0" err="1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INFa</a:t>
            </a:r>
            <a:r>
              <a:rPr lang="zh-CN" altLang="en-US" dirty="0">
                <a:solidFill>
                  <a:srgbClr val="000000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抑制丙肝病毒复制所需要的基因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1206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57C844-AF75-7943-AC78-D43872E4F0A2}"/>
              </a:ext>
            </a:extLst>
          </p:cNvPr>
          <p:cNvSpPr txBox="1"/>
          <p:nvPr/>
        </p:nvSpPr>
        <p:spPr>
          <a:xfrm>
            <a:off x="478302" y="787791"/>
            <a:ext cx="1705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Crispr-Cas9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技术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F2B198-E71F-71C4-8D6F-1B5A2D41177F}"/>
              </a:ext>
            </a:extLst>
          </p:cNvPr>
          <p:cNvSpPr txBox="1"/>
          <p:nvPr/>
        </p:nvSpPr>
        <p:spPr>
          <a:xfrm>
            <a:off x="637735" y="1263303"/>
            <a:ext cx="112635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CRISPR 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（</a:t>
            </a:r>
            <a:r>
              <a:rPr lang="en-US" sz="1600" dirty="0">
                <a:solidFill>
                  <a:srgbClr val="FF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C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lustered </a:t>
            </a:r>
            <a:r>
              <a:rPr lang="en-US" sz="1600" dirty="0">
                <a:solidFill>
                  <a:srgbClr val="FF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R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egularly </a:t>
            </a:r>
            <a:r>
              <a:rPr lang="en-US" sz="1600" dirty="0">
                <a:solidFill>
                  <a:srgbClr val="FF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I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nterspersed </a:t>
            </a:r>
            <a:r>
              <a:rPr lang="en-US" sz="1600" dirty="0">
                <a:solidFill>
                  <a:srgbClr val="FF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S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hort </a:t>
            </a:r>
            <a:r>
              <a:rPr lang="en-US" sz="1600" dirty="0">
                <a:solidFill>
                  <a:srgbClr val="FF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P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alindromic </a:t>
            </a:r>
            <a:r>
              <a:rPr lang="en-US" sz="1600" dirty="0">
                <a:solidFill>
                  <a:srgbClr val="FF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R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epeats）</a:t>
            </a:r>
            <a:r>
              <a:rPr lang="ja-JP" altLang="en-US" sz="160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成簇的规律性间隔的短回文重复序列；</a:t>
            </a:r>
            <a:r>
              <a:rPr lang="en-US" sz="1600" dirty="0">
                <a:solidFill>
                  <a:srgbClr val="FF0000"/>
                </a:solidFill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Cas</a:t>
            </a:r>
            <a:r>
              <a:rPr lang="ja-JP" altLang="en-US" sz="160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是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CRISPR</a:t>
            </a:r>
            <a:r>
              <a:rPr lang="ja-JP" altLang="en-US" sz="160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相关蛋白的简称， 簇状规则间隔的短回文重复序列（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CRISPR）</a:t>
            </a:r>
            <a:r>
              <a:rPr lang="ja-JP" altLang="en-US" sz="160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和相关蛋白（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Cas）</a:t>
            </a:r>
            <a:r>
              <a:rPr lang="ja-JP" altLang="en-US" sz="160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构成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CRISPR–Cas</a:t>
            </a:r>
            <a:r>
              <a:rPr lang="ja-JP" altLang="en-US" sz="160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系统；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CRISPR–Cas</a:t>
            </a:r>
            <a:r>
              <a:rPr lang="ja-JP" altLang="en-US" sz="160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系统是一个强大的基因编辑器，是细菌用于保护自身对抗病毒的一个系统。</a:t>
            </a:r>
            <a:r>
              <a:rPr lang="en-US" sz="1600" dirty="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cas9</a:t>
            </a:r>
            <a:r>
              <a:rPr lang="ja-JP" altLang="en-US" sz="1600">
                <a:effectLst/>
                <a:latin typeface="STKaiti" panose="02010600040101010101" pitchFamily="2" charset="-122"/>
                <a:ea typeface="STKaiti" panose="02010600040101010101" pitchFamily="2" charset="-122"/>
              </a:rPr>
              <a:t>系统是最常用的一种基因编辑系统。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8FC3B5-2C17-A1E9-88D3-936C1B194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2509" y="2439630"/>
            <a:ext cx="9791090" cy="376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3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62092" y="1838924"/>
            <a:ext cx="974628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CRISPR 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Cas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9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基因编辑工具包含两大主要成分：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Cas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9 nucleases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核酸酶和引导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（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gRNA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Cas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9 nucleases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核酸酶产品形式：蛋白、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mRNA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、质粒（病毒颗粒）、稳定表达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Cas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9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蛋白的细胞株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gRNA 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产品形式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  <a:sym typeface="Wingdings" panose="05000000000000000000" pitchFamily="2" charset="2"/>
              </a:rPr>
              <a:t>：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  <a:sym typeface="Wingdings" panose="05000000000000000000" pitchFamily="2" charset="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化学合成的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sgRNA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片段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含有表达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sgRNA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序列的慢病毒载体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病毒颗粒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 </a:t>
            </a:r>
          </a:p>
          <a:p>
            <a:pPr marL="800100" lvl="1" indent="-342900">
              <a:buFont typeface="+mj-lt"/>
              <a:buAutoNum type="arabicParenR"/>
            </a:pPr>
            <a:r>
              <a:rPr lang="zh-CN" altLang="en-US" sz="1600" dirty="0">
                <a:solidFill>
                  <a:srgbClr val="35B5B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化学合成针对不同基因的</a:t>
            </a:r>
            <a:r>
              <a:rPr lang="en-US" altLang="zh-CN" sz="1600" dirty="0">
                <a:solidFill>
                  <a:srgbClr val="35B5B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crRNA</a:t>
            </a:r>
            <a:r>
              <a:rPr lang="zh-CN" altLang="en-US" sz="1600" dirty="0">
                <a:solidFill>
                  <a:srgbClr val="35B5B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短片段和通用的</a:t>
            </a:r>
            <a:r>
              <a:rPr lang="en-US" altLang="zh-CN" sz="1600" dirty="0" err="1">
                <a:solidFill>
                  <a:srgbClr val="35B5B2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tracrRNA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marL="800100" lvl="1" indent="-342900">
              <a:buFont typeface="+mj-lt"/>
              <a:buAutoNum type="arabicParenR"/>
            </a:pP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all in one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慢病毒载体（</a:t>
            </a:r>
            <a:r>
              <a:rPr lang="en-US" altLang="zh-CN" sz="1600" dirty="0" err="1">
                <a:latin typeface="华文楷体" panose="02010600040101010101" pitchFamily="2" charset="-122"/>
                <a:ea typeface="华文楷体" panose="02010600040101010101" pitchFamily="2" charset="-122"/>
              </a:rPr>
              <a:t>sgRNA+Cas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 9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  <a:r>
              <a:rPr lang="en-US" altLang="zh-CN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/</a:t>
            </a:r>
            <a:r>
              <a:rPr lang="zh-CN" altLang="en-US" sz="1600" dirty="0">
                <a:latin typeface="华文楷体" panose="02010600040101010101" pitchFamily="2" charset="-122"/>
                <a:ea typeface="华文楷体" panose="02010600040101010101" pitchFamily="2" charset="-122"/>
              </a:rPr>
              <a:t>病毒颗粒</a:t>
            </a:r>
            <a:endParaRPr lang="en-US" altLang="zh-CN" sz="16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en-US" altLang="zh-CN" sz="1400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687B07-51B5-CACA-982A-836654DA6EC3}"/>
              </a:ext>
            </a:extLst>
          </p:cNvPr>
          <p:cNvSpPr txBox="1"/>
          <p:nvPr/>
        </p:nvSpPr>
        <p:spPr>
          <a:xfrm>
            <a:off x="478302" y="787791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Crispr-Cas9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产品形式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335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10401-88DD-852A-D791-8669CC3E6E64}"/>
              </a:ext>
            </a:extLst>
          </p:cNvPr>
          <p:cNvSpPr txBox="1"/>
          <p:nvPr/>
        </p:nvSpPr>
        <p:spPr>
          <a:xfrm>
            <a:off x="478302" y="787791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肿瘤所采购的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 Crispr-Cas9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文库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DE7D49-32A3-D87B-8D13-54964F7C0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972600"/>
              </p:ext>
            </p:extLst>
          </p:nvPr>
        </p:nvGraphicFramePr>
        <p:xfrm>
          <a:off x="717451" y="1463248"/>
          <a:ext cx="10396025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664233">
                  <a:extLst>
                    <a:ext uri="{9D8B030D-6E8A-4147-A177-3AD203B41FA5}">
                      <a16:colId xmlns:a16="http://schemas.microsoft.com/office/drawing/2014/main" val="1799897903"/>
                    </a:ext>
                  </a:extLst>
                </a:gridCol>
                <a:gridCol w="1822779">
                  <a:extLst>
                    <a:ext uri="{9D8B030D-6E8A-4147-A177-3AD203B41FA5}">
                      <a16:colId xmlns:a16="http://schemas.microsoft.com/office/drawing/2014/main" val="829800889"/>
                    </a:ext>
                  </a:extLst>
                </a:gridCol>
                <a:gridCol w="3506535">
                  <a:extLst>
                    <a:ext uri="{9D8B030D-6E8A-4147-A177-3AD203B41FA5}">
                      <a16:colId xmlns:a16="http://schemas.microsoft.com/office/drawing/2014/main" val="1326003118"/>
                    </a:ext>
                  </a:extLst>
                </a:gridCol>
                <a:gridCol w="4402478">
                  <a:extLst>
                    <a:ext uri="{9D8B030D-6E8A-4147-A177-3AD203B41FA5}">
                      <a16:colId xmlns:a16="http://schemas.microsoft.com/office/drawing/2014/main" val="5292459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编号</a:t>
                      </a:r>
                      <a:endParaRPr lang="en-US" sz="1600" dirty="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货号</a:t>
                      </a:r>
                      <a:endParaRPr lang="en-US" sz="1600" dirty="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描述</a:t>
                      </a:r>
                      <a:endParaRPr lang="en-US" sz="160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规格</a:t>
                      </a:r>
                      <a:endParaRPr lang="en-US" sz="160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5439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GP-005005- 025   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Human Edit-R crRNA Library - Genome – Pools 0.25 nmol</a:t>
                      </a:r>
                      <a:endParaRPr lang="en-US" sz="1600" dirty="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靶向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19127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个基因的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crRNA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；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96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孔板形式；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个基因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板，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和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列空白用于对照实验；每孔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个基因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条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crRNA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混合；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0.25nmol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一个孔；总共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243</a:t>
                      </a: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块板；</a:t>
                      </a: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NUNC Polystyrene 96-well V-bottom plates (Cat #249952)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66069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CAS11876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Lentiviral Cas9 nuclease reagents </a:t>
                      </a:r>
                      <a:endParaRPr lang="en-US" sz="1600" dirty="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Edit-R Lentiviral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hCMV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 TurboGFP-Cas9 Nuclease Plasmid DNA, 10 </a:t>
                      </a:r>
                      <a:r>
                        <a:rPr lang="en-US" sz="1600" dirty="0" err="1">
                          <a:solidFill>
                            <a:srgbClr val="000000"/>
                          </a:solidFill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μg</a:t>
                      </a:r>
                      <a:endParaRPr lang="en-US" sz="1600" dirty="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组成型表达</a:t>
                      </a: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Cas9</a:t>
                      </a: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酶的质粒；</a:t>
                      </a: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10ug </a:t>
                      </a: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；</a:t>
                      </a:r>
                      <a:r>
                        <a:rPr lang="en-US" sz="1600" dirty="0" err="1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TurboGFP</a:t>
                      </a: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报告基因，</a:t>
                      </a:r>
                      <a:r>
                        <a:rPr lang="en-US" sz="1600" dirty="0" err="1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hCMV</a:t>
                      </a: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启动子</a:t>
                      </a: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;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5255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U-007501-01- 20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Edit-R crRNA Non- targeting Control #1 </a:t>
                      </a:r>
                      <a:endParaRPr lang="en-US" sz="1600" dirty="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/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阴性对照；</a:t>
                      </a: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20nmol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5974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U-006000-01- 20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Edit-R Lethal crRNA Control #1 </a:t>
                      </a:r>
                      <a:endParaRPr lang="en-US" sz="160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阳性对照；可浓度梯度引起细胞致死；</a:t>
                      </a: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20nmol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7664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4521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EE8ECB-E7A0-2B3F-893A-D8A28CF87C6A}"/>
              </a:ext>
            </a:extLst>
          </p:cNvPr>
          <p:cNvSpPr txBox="1"/>
          <p:nvPr/>
        </p:nvSpPr>
        <p:spPr>
          <a:xfrm>
            <a:off x="478302" y="787791"/>
            <a:ext cx="3246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肿瘤所采购的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 Crispr-Cas9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文库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4E3DE5D-8775-54AE-4CF5-2D0B1CF24D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579042"/>
              </p:ext>
            </p:extLst>
          </p:nvPr>
        </p:nvGraphicFramePr>
        <p:xfrm>
          <a:off x="1042205" y="1642914"/>
          <a:ext cx="9353819" cy="3572172"/>
        </p:xfrm>
        <a:graphic>
          <a:graphicData uri="http://schemas.openxmlformats.org/drawingml/2006/table">
            <a:tbl>
              <a:tblPr firstRow="1" firstCol="1" bandRow="1"/>
              <a:tblGrid>
                <a:gridCol w="1546250">
                  <a:extLst>
                    <a:ext uri="{9D8B030D-6E8A-4147-A177-3AD203B41FA5}">
                      <a16:colId xmlns:a16="http://schemas.microsoft.com/office/drawing/2014/main" val="3158423892"/>
                    </a:ext>
                  </a:extLst>
                </a:gridCol>
                <a:gridCol w="5509367">
                  <a:extLst>
                    <a:ext uri="{9D8B030D-6E8A-4147-A177-3AD203B41FA5}">
                      <a16:colId xmlns:a16="http://schemas.microsoft.com/office/drawing/2014/main" val="159562238"/>
                    </a:ext>
                  </a:extLst>
                </a:gridCol>
                <a:gridCol w="1116516">
                  <a:extLst>
                    <a:ext uri="{9D8B030D-6E8A-4147-A177-3AD203B41FA5}">
                      <a16:colId xmlns:a16="http://schemas.microsoft.com/office/drawing/2014/main" val="1934403525"/>
                    </a:ext>
                  </a:extLst>
                </a:gridCol>
                <a:gridCol w="1181686">
                  <a:extLst>
                    <a:ext uri="{9D8B030D-6E8A-4147-A177-3AD203B41FA5}">
                      <a16:colId xmlns:a16="http://schemas.microsoft.com/office/drawing/2014/main" val="389733772"/>
                    </a:ext>
                  </a:extLst>
                </a:gridCol>
              </a:tblGrid>
              <a:tr h="229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子货号</a:t>
                      </a:r>
                      <a:endParaRPr lang="en-US" sz="1600" dirty="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子库描述</a:t>
                      </a:r>
                      <a:endParaRPr lang="en-US" sz="1600" dirty="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板子数</a:t>
                      </a:r>
                      <a:endParaRPr lang="en-US" sz="160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Calibri Light" panose="020F0302020204030204" pitchFamily="34" charset="0"/>
                        </a:rPr>
                        <a:t>盒子编号</a:t>
                      </a:r>
                      <a:endParaRPr lang="en-US" sz="1600">
                        <a:effectLst/>
                        <a:latin typeface="STKaiti" panose="02010600040101010101" pitchFamily="2" charset="-122"/>
                        <a:ea typeface="STKaiti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7903734"/>
                  </a:ext>
                </a:extLst>
              </a:tr>
              <a:tr h="229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GP-003505-025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Human Edit-R crRNA Library - Protein Kinases - Pools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1-2#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9651056"/>
                  </a:ext>
                </a:extLst>
              </a:tr>
              <a:tr h="459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GP-003605-025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Human Edit-R crRNA Library - G Protein-Coupled Receptors - Pools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2#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788870"/>
                  </a:ext>
                </a:extLst>
              </a:tr>
              <a:tr h="229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GP-003705-025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Human Edit-R crRNA Library - Phosphatases - Pools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2~3#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9175150"/>
                  </a:ext>
                </a:extLst>
              </a:tr>
              <a:tr h="229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GP-003805-025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Human Edit-R crRNA Library - Ion Channels - Pools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3~4#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2545190"/>
                  </a:ext>
                </a:extLst>
              </a:tr>
              <a:tr h="229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GP-004650-025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Human Edit-R crRNA Library - Drug Targets - Pools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4~9#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4640284"/>
                  </a:ext>
                </a:extLst>
              </a:tr>
              <a:tr h="229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GP-005105-025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Human Edit-R crRNA Library - Proteases - Pools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10#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9758050"/>
                  </a:ext>
                </a:extLst>
              </a:tr>
              <a:tr h="459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GP-005805-025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Human Edit-R crRNA Library - Transcription Factors - Pools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10~13#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031796"/>
                  </a:ext>
                </a:extLst>
              </a:tr>
              <a:tr h="459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GP-006205-025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Human Edit-R crRNA Library - Ubiquitin Enzymes - Pools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13~14#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0119808"/>
                  </a:ext>
                </a:extLst>
              </a:tr>
              <a:tr h="45920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GP-006500-025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Human Edit-R crRNA Library - Remainder of Genome - Pools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14~31#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0521479"/>
                  </a:ext>
                </a:extLst>
              </a:tr>
              <a:tr h="2296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STKaiti" panose="02010600040101010101" pitchFamily="2" charset="-122"/>
                          <a:ea typeface="STKaiti" panose="0201060004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307343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40F67AF-725D-C741-6E65-7D358962AC88}"/>
              </a:ext>
            </a:extLst>
          </p:cNvPr>
          <p:cNvSpPr txBox="1"/>
          <p:nvPr/>
        </p:nvSpPr>
        <p:spPr>
          <a:xfrm>
            <a:off x="1694615" y="5718406"/>
            <a:ext cx="8048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随附一个</a:t>
            </a:r>
            <a:r>
              <a:rPr lang="en-US" altLang="zh-CN" dirty="0" err="1">
                <a:latin typeface="STKaiti" panose="02010600040101010101" pitchFamily="2" charset="-122"/>
                <a:ea typeface="STKaiti" panose="02010600040101010101" pitchFamily="2" charset="-122"/>
              </a:rPr>
              <a:t>U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盘里面备注了每块板子的信息，包括每个基因对应的</a:t>
            </a:r>
            <a:r>
              <a:rPr lang="en-US" altLang="zh-CN" dirty="0">
                <a:latin typeface="STKaiti" panose="02010600040101010101" pitchFamily="2" charset="-122"/>
                <a:ea typeface="STKaiti" panose="02010600040101010101" pitchFamily="2" charset="-122"/>
              </a:rPr>
              <a:t>crRNA</a:t>
            </a:r>
            <a:r>
              <a:rPr lang="zh-CN" altLang="en-US" dirty="0">
                <a:latin typeface="STKaiti" panose="02010600040101010101" pitchFamily="2" charset="-122"/>
                <a:ea typeface="STKaiti" panose="02010600040101010101" pitchFamily="2" charset="-122"/>
              </a:rPr>
              <a:t>的位置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1075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A694F08-EF18-4E1A-BA5C-B56F9005B4F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37" y="547707"/>
            <a:ext cx="9296022" cy="5762585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6267B4-ADEA-4DB9-1A96-6671C5EE7387}"/>
              </a:ext>
            </a:extLst>
          </p:cNvPr>
          <p:cNvSpPr txBox="1"/>
          <p:nvPr/>
        </p:nvSpPr>
        <p:spPr>
          <a:xfrm>
            <a:off x="478302" y="7877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实验设计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62E79-E6F2-2020-D5CC-FD1462FB9F72}"/>
              </a:ext>
            </a:extLst>
          </p:cNvPr>
          <p:cNvSpPr txBox="1"/>
          <p:nvPr/>
        </p:nvSpPr>
        <p:spPr>
          <a:xfrm>
            <a:off x="623537" y="1322961"/>
            <a:ext cx="8864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TKaiti" panose="02010600040101010101" pitchFamily="2" charset="-122"/>
                <a:ea typeface="STKaiti" panose="02010600040101010101" pitchFamily="2" charset="-122"/>
              </a:rPr>
              <a:t>第一步</a:t>
            </a:r>
            <a:r>
              <a:rPr lang="zh-CN" altLang="en-US" sz="1600" dirty="0">
                <a:latin typeface="STKaiti" panose="02010600040101010101" pitchFamily="2" charset="-122"/>
                <a:ea typeface="STKaiti" panose="02010600040101010101" pitchFamily="2" charset="-122"/>
              </a:rPr>
              <a:t>：通过</a:t>
            </a:r>
            <a:r>
              <a:rPr lang="en-US" altLang="zh-CN" sz="1600" dirty="0">
                <a:latin typeface="STKaiti" panose="02010600040101010101" pitchFamily="2" charset="-122"/>
                <a:ea typeface="STKaiti" panose="02010600040101010101" pitchFamily="2" charset="-122"/>
              </a:rPr>
              <a:t>Cas9</a:t>
            </a:r>
            <a:r>
              <a:rPr lang="zh-CN" altLang="en-US" sz="1600" dirty="0">
                <a:latin typeface="STKaiti" panose="02010600040101010101" pitchFamily="2" charset="-122"/>
                <a:ea typeface="STKaiti" panose="02010600040101010101" pitchFamily="2" charset="-122"/>
              </a:rPr>
              <a:t>质粒或者包装的慢病毒筛选表达</a:t>
            </a:r>
            <a:r>
              <a:rPr lang="en-US" altLang="zh-CN" sz="1600" dirty="0">
                <a:latin typeface="STKaiti" panose="02010600040101010101" pitchFamily="2" charset="-122"/>
                <a:ea typeface="STKaiti" panose="02010600040101010101" pitchFamily="2" charset="-122"/>
              </a:rPr>
              <a:t>Cas9</a:t>
            </a:r>
            <a:r>
              <a:rPr lang="zh-CN" altLang="en-US" sz="1600" dirty="0">
                <a:latin typeface="STKaiti" panose="02010600040101010101" pitchFamily="2" charset="-122"/>
                <a:ea typeface="STKaiti" panose="02010600040101010101" pitchFamily="2" charset="-122"/>
              </a:rPr>
              <a:t>酶的稳定株细胞，抗性筛选或流式筛选</a:t>
            </a:r>
            <a:endParaRPr lang="en-US" sz="1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E4F502-BE04-361A-2624-C03B2E3E3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993428"/>
            <a:ext cx="5450056" cy="3258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64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4CB2A3-0196-482F-A979-AC57CB8A02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0" y="513116"/>
            <a:ext cx="9258801" cy="575052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C2AAF4-AB0F-D733-89D0-0B9B71DD815D}"/>
              </a:ext>
            </a:extLst>
          </p:cNvPr>
          <p:cNvSpPr txBox="1"/>
          <p:nvPr/>
        </p:nvSpPr>
        <p:spPr>
          <a:xfrm>
            <a:off x="478302" y="7877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实验设计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901C0-595B-5386-A20F-7B79E8FA3F4D}"/>
              </a:ext>
            </a:extLst>
          </p:cNvPr>
          <p:cNvSpPr txBox="1"/>
          <p:nvPr/>
        </p:nvSpPr>
        <p:spPr>
          <a:xfrm>
            <a:off x="623537" y="1322961"/>
            <a:ext cx="423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TKaiti" panose="02010600040101010101" pitchFamily="2" charset="-122"/>
                <a:ea typeface="STKaiti" panose="02010600040101010101" pitchFamily="2" charset="-122"/>
              </a:rPr>
              <a:t>第二步</a:t>
            </a:r>
            <a:r>
              <a:rPr lang="zh-CN" altLang="en-US" sz="1600" dirty="0">
                <a:latin typeface="STKaiti" panose="02010600040101010101" pitchFamily="2" charset="-122"/>
                <a:ea typeface="STKaiti" panose="02010600040101010101" pitchFamily="2" charset="-122"/>
              </a:rPr>
              <a:t>：对不同的基因进行高通量批量编辑</a:t>
            </a:r>
            <a:endParaRPr lang="en-US" sz="1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355465-B2FA-A72F-BAA9-A1B3FF815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739" y="1764349"/>
            <a:ext cx="2757796" cy="37706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8BE7C1-FF4C-6FAB-7FF6-4E72F2A9409A}"/>
              </a:ext>
            </a:extLst>
          </p:cNvPr>
          <p:cNvSpPr txBox="1"/>
          <p:nvPr/>
        </p:nvSpPr>
        <p:spPr>
          <a:xfrm>
            <a:off x="6303700" y="2049523"/>
            <a:ext cx="4504713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   把母板上不同的</a:t>
            </a:r>
            <a:r>
              <a:rPr lang="en-US" altLang="zh-CN" sz="1400" dirty="0">
                <a:latin typeface="STKaiti" panose="02010600040101010101" pitchFamily="2" charset="-122"/>
                <a:ea typeface="STKaiti" panose="02010600040101010101" pitchFamily="2" charset="-122"/>
              </a:rPr>
              <a:t>crRNA</a:t>
            </a: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转移到实验板</a:t>
            </a:r>
            <a:endParaRPr lang="en-US" altLang="zh-CN" sz="1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加上阳性和阴性对照孔</a:t>
            </a:r>
            <a:endParaRPr lang="en-US" altLang="zh-CN" sz="1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所有</a:t>
            </a:r>
            <a:r>
              <a:rPr lang="en-US" altLang="zh-CN" sz="1400" dirty="0">
                <a:latin typeface="STKaiti" panose="02010600040101010101" pitchFamily="2" charset="-122"/>
                <a:ea typeface="STKaiti" panose="02010600040101010101" pitchFamily="2" charset="-122"/>
              </a:rPr>
              <a:t>crRNA</a:t>
            </a: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设计</a:t>
            </a:r>
            <a:r>
              <a:rPr lang="en-US" altLang="zh-CN" sz="1400" dirty="0">
                <a:latin typeface="STKaiti" panose="02010600040101010101" pitchFamily="2" charset="-122"/>
                <a:ea typeface="STKaiti" panose="02010600040101010101" pitchFamily="2" charset="-122"/>
              </a:rPr>
              <a:t>3</a:t>
            </a: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副孔（初筛也可以不用副孔）</a:t>
            </a:r>
            <a:endParaRPr lang="en-US" altLang="zh-CN" sz="1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整板加入</a:t>
            </a:r>
            <a:r>
              <a:rPr lang="en-US" altLang="zh-CN" sz="1400" dirty="0" err="1">
                <a:latin typeface="STKaiti" panose="02010600040101010101" pitchFamily="2" charset="-122"/>
                <a:ea typeface="STKaiti" panose="02010600040101010101" pitchFamily="2" charset="-122"/>
              </a:rPr>
              <a:t>tracrRNA</a:t>
            </a: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和转染试剂混匀</a:t>
            </a:r>
            <a:endParaRPr lang="en-US" altLang="zh-CN" sz="1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正向转染：整板移液到已经铺好</a:t>
            </a:r>
            <a:r>
              <a:rPr lang="en-US" altLang="zh-CN" sz="1400" dirty="0">
                <a:latin typeface="STKaiti" panose="02010600040101010101" pitchFamily="2" charset="-122"/>
                <a:ea typeface="STKaiti" panose="02010600040101010101" pitchFamily="2" charset="-122"/>
              </a:rPr>
              <a:t>Cas9</a:t>
            </a: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表达稳定株的板中进行转染</a:t>
            </a:r>
            <a:endParaRPr lang="en-US" altLang="zh-CN" sz="1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solidFill>
                  <a:srgbClr val="35B5B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反向转染：将</a:t>
            </a:r>
            <a:r>
              <a:rPr lang="en-US" altLang="zh-CN" sz="1400" dirty="0">
                <a:solidFill>
                  <a:srgbClr val="35B5B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Cas9</a:t>
            </a:r>
            <a:r>
              <a:rPr lang="zh-CN" altLang="en-US" sz="1400" dirty="0">
                <a:solidFill>
                  <a:srgbClr val="35B5B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表达稳定株铺到已经含有</a:t>
            </a:r>
            <a:r>
              <a:rPr lang="en-US" altLang="zh-CN" sz="1400" dirty="0">
                <a:solidFill>
                  <a:srgbClr val="35B5B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crRNA</a:t>
            </a:r>
            <a:r>
              <a:rPr lang="zh-CN" altLang="en-US" sz="1400" dirty="0">
                <a:solidFill>
                  <a:srgbClr val="35B5B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、</a:t>
            </a:r>
            <a:r>
              <a:rPr lang="en-US" altLang="zh-CN" sz="1400" dirty="0" err="1">
                <a:solidFill>
                  <a:srgbClr val="35B5B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tracrRNA</a:t>
            </a:r>
            <a:r>
              <a:rPr lang="zh-CN" altLang="en-US" sz="1400" dirty="0">
                <a:solidFill>
                  <a:srgbClr val="35B5B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和转染试剂的板中</a:t>
            </a:r>
            <a:endParaRPr lang="en-US" altLang="zh-CN" sz="1400" dirty="0">
              <a:solidFill>
                <a:srgbClr val="35B5B2"/>
              </a:solidFill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altLang="zh-CN" sz="1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4430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C4CB2A3-0196-482F-A979-AC57CB8A025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60" y="513116"/>
            <a:ext cx="9258801" cy="5750524"/>
          </a:xfr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C2AAF4-AB0F-D733-89D0-0B9B71DD815D}"/>
              </a:ext>
            </a:extLst>
          </p:cNvPr>
          <p:cNvSpPr txBox="1"/>
          <p:nvPr/>
        </p:nvSpPr>
        <p:spPr>
          <a:xfrm>
            <a:off x="478302" y="7877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TKaiti" panose="02010600040101010101" pitchFamily="2" charset="-122"/>
                <a:ea typeface="STKaiti" panose="02010600040101010101" pitchFamily="2" charset="-122"/>
              </a:rPr>
              <a:t>实验设计</a:t>
            </a:r>
            <a:endParaRPr lang="en-US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9901C0-595B-5386-A20F-7B79E8FA3F4D}"/>
              </a:ext>
            </a:extLst>
          </p:cNvPr>
          <p:cNvSpPr txBox="1"/>
          <p:nvPr/>
        </p:nvSpPr>
        <p:spPr>
          <a:xfrm>
            <a:off x="623537" y="1322961"/>
            <a:ext cx="4065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latin typeface="STKaiti" panose="02010600040101010101" pitchFamily="2" charset="-122"/>
                <a:ea typeface="STKaiti" panose="02010600040101010101" pitchFamily="2" charset="-122"/>
              </a:rPr>
              <a:t>第三步</a:t>
            </a:r>
            <a:r>
              <a:rPr lang="zh-CN" altLang="en-US" sz="1600" dirty="0">
                <a:latin typeface="STKaiti" panose="02010600040101010101" pitchFamily="2" charset="-122"/>
                <a:ea typeface="STKaiti" panose="02010600040101010101" pitchFamily="2" charset="-122"/>
              </a:rPr>
              <a:t>：数据分析，基因和功能的对应关系</a:t>
            </a:r>
            <a:endParaRPr lang="en-US" sz="16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BE7C1-FF4C-6FAB-7FF6-4E72F2A9409A}"/>
              </a:ext>
            </a:extLst>
          </p:cNvPr>
          <p:cNvSpPr txBox="1"/>
          <p:nvPr/>
        </p:nvSpPr>
        <p:spPr>
          <a:xfrm>
            <a:off x="2569899" y="2763327"/>
            <a:ext cx="63455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表型分析：显微镜、</a:t>
            </a:r>
            <a:r>
              <a:rPr lang="zh-CN" altLang="en-US" sz="1400" dirty="0">
                <a:solidFill>
                  <a:srgbClr val="35B5B2"/>
                </a:solidFill>
                <a:latin typeface="STKaiti" panose="02010600040101010101" pitchFamily="2" charset="-122"/>
                <a:ea typeface="STKaiti" panose="02010600040101010101" pitchFamily="2" charset="-122"/>
              </a:rPr>
              <a:t>高内涵（形态，荧光强度，位置信息、周期、凋亡）</a:t>
            </a: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，酶标仪（底物活性等），流式细胞仪（周期、凋亡）</a:t>
            </a:r>
            <a:endParaRPr lang="en-US" altLang="zh-CN" sz="1400" dirty="0">
              <a:latin typeface="STKaiti" panose="02010600040101010101" pitchFamily="2" charset="-122"/>
              <a:ea typeface="STKaiti" panose="02010600040101010101" pitchFamily="2" charset="-122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其他分析：</a:t>
            </a:r>
            <a:r>
              <a:rPr lang="en-US" altLang="zh-CN" sz="1400" dirty="0">
                <a:latin typeface="STKaiti" panose="02010600040101010101" pitchFamily="2" charset="-122"/>
                <a:ea typeface="STKaiti" panose="02010600040101010101" pitchFamily="2" charset="-122"/>
              </a:rPr>
              <a:t>WB</a:t>
            </a: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，</a:t>
            </a:r>
            <a:r>
              <a:rPr lang="en-US" altLang="zh-CN" sz="1400" dirty="0">
                <a:latin typeface="STKaiti" panose="02010600040101010101" pitchFamily="2" charset="-122"/>
                <a:ea typeface="STKaiti" panose="02010600040101010101" pitchFamily="2" charset="-122"/>
              </a:rPr>
              <a:t>PCR</a:t>
            </a:r>
            <a:r>
              <a:rPr lang="zh-CN" altLang="en-US" sz="1400" dirty="0">
                <a:latin typeface="STKaiti" panose="02010600040101010101" pitchFamily="2" charset="-122"/>
                <a:ea typeface="STKaiti" panose="02010600040101010101" pitchFamily="2" charset="-122"/>
              </a:rPr>
              <a:t>，组学等</a:t>
            </a:r>
            <a:endParaRPr lang="en-US" altLang="zh-CN" sz="1400" dirty="0">
              <a:latin typeface="STKaiti" panose="02010600040101010101" pitchFamily="2" charset="-122"/>
              <a:ea typeface="STKaiti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21853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12226</TotalTime>
  <Words>776</Words>
  <Application>Microsoft Office PowerPoint</Application>
  <PresentationFormat>宽屏</PresentationFormat>
  <Paragraphs>112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6" baseType="lpstr">
      <vt:lpstr>等线</vt:lpstr>
      <vt:lpstr>等线 Light</vt:lpstr>
      <vt:lpstr>STKaiti</vt:lpstr>
      <vt:lpstr>STKaiti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23651</dc:creator>
  <cp:lastModifiedBy>童节 赵</cp:lastModifiedBy>
  <cp:revision>425</cp:revision>
  <dcterms:created xsi:type="dcterms:W3CDTF">2018-07-23T05:49:59Z</dcterms:created>
  <dcterms:modified xsi:type="dcterms:W3CDTF">2023-10-24T06:11:26Z</dcterms:modified>
</cp:coreProperties>
</file>